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Lst>
  <p:sldSz cy="5143500" cx="9144000"/>
  <p:notesSz cx="6858000" cy="9144000"/>
  <p:embeddedFontLst>
    <p:embeddedFont>
      <p:font typeface="Helvetica Neue"/>
      <p:regular r:id="rId106"/>
      <p:bold r:id="rId107"/>
      <p:italic r:id="rId108"/>
      <p:boldItalic r:id="rId109"/>
    </p:embeddedFont>
    <p:embeddedFont>
      <p:font typeface="Helvetica Neue Light"/>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9841770-1E03-4D32-AA98-CD62AFC3DA72}">
  <a:tblStyle styleId="{C9841770-1E03-4D32-AA98-CD62AFC3DA7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bold.fntdata"/><Relationship Id="rId106" Type="http://schemas.openxmlformats.org/officeDocument/2006/relationships/font" Target="fonts/HelveticaNeue-regular.fntdata"/><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HelveticaNeue-boldItalic.fntdata"/><Relationship Id="rId108" Type="http://schemas.openxmlformats.org/officeDocument/2006/relationships/font" Target="fonts/HelveticaNeue-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HelveticaNeueLight-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schemas.openxmlformats.org/officeDocument/2006/relationships/font" Target="fonts/HelveticaNeueLight-boldItalic.fntdata"/><Relationship Id="rId112" Type="http://schemas.openxmlformats.org/officeDocument/2006/relationships/font" Target="fonts/HelveticaNeueLight-italic.fntdata"/><Relationship Id="rId111" Type="http://schemas.openxmlformats.org/officeDocument/2006/relationships/font" Target="fonts/HelveticaNeueLight-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000" u="none" cap="none" strike="noStrike">
                <a:solidFill>
                  <a:srgbClr val="444444"/>
                </a:solidFill>
                <a:latin typeface="Arial"/>
                <a:ea typeface="Arial"/>
                <a:cs typeface="Arial"/>
                <a:sym typeface="Arial"/>
              </a:rPr>
              <a:t>https://goo.gl/Zz2XcL</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3" name="Google Shape;21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800" u="none" cap="none" strike="noStrike">
                <a:solidFill>
                  <a:schemeClr val="dk2"/>
                </a:solidFill>
                <a:latin typeface="Arial"/>
                <a:ea typeface="Arial"/>
                <a:cs typeface="Arial"/>
                <a:sym typeface="Arial"/>
              </a:rPr>
              <a:t>https://www.google.com.tw/</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15" name="Shape 15"/>
        <p:cNvGrpSpPr/>
        <p:nvPr/>
      </p:nvGrpSpPr>
      <p:grpSpPr>
        <a:xfrm>
          <a:off x="0" y="0"/>
          <a:ext cx="0" cy="0"/>
          <a:chOff x="0" y="0"/>
          <a:chExt cx="0" cy="0"/>
        </a:xfrm>
      </p:grpSpPr>
      <p:sp>
        <p:nvSpPr>
          <p:cNvPr id="16" name="Google Shape;16;p2"/>
          <p:cNvSpPr/>
          <p:nvPr/>
        </p:nvSpPr>
        <p:spPr>
          <a:xfrm>
            <a:off x="-120691" y="-43847"/>
            <a:ext cx="9385500" cy="1681800"/>
          </a:xfrm>
          <a:prstGeom prst="rect">
            <a:avLst/>
          </a:prstGeom>
          <a:solidFill>
            <a:srgbClr val="56BADC"/>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pic>
        <p:nvPicPr>
          <p:cNvPr descr="影像" id="17" name="Google Shape;17;p2"/>
          <p:cNvPicPr preferRelativeResize="0"/>
          <p:nvPr/>
        </p:nvPicPr>
        <p:blipFill rotWithShape="1">
          <a:blip r:embed="rId2">
            <a:alphaModFix/>
          </a:blip>
          <a:srcRect b="31509" l="0" r="0" t="0"/>
          <a:stretch/>
        </p:blipFill>
        <p:spPr>
          <a:xfrm>
            <a:off x="5276926" y="189466"/>
            <a:ext cx="3867001" cy="1448491"/>
          </a:xfrm>
          <a:prstGeom prst="rect">
            <a:avLst/>
          </a:prstGeom>
          <a:noFill/>
          <a:ln>
            <a:noFill/>
          </a:ln>
        </p:spPr>
      </p:pic>
      <p:sp>
        <p:nvSpPr>
          <p:cNvPr id="18" name="Google Shape;18;p2"/>
          <p:cNvSpPr txBox="1"/>
          <p:nvPr>
            <p:ph type="title"/>
          </p:nvPr>
        </p:nvSpPr>
        <p:spPr>
          <a:xfrm>
            <a:off x="892969" y="1259086"/>
            <a:ext cx="7358100" cy="1741200"/>
          </a:xfrm>
          <a:prstGeom prst="rect">
            <a:avLst/>
          </a:prstGeom>
          <a:noFill/>
          <a:ln>
            <a:noFill/>
          </a:ln>
        </p:spPr>
        <p:txBody>
          <a:bodyPr anchorCtr="0" anchor="b" bIns="32750" lIns="32750" spcFirstLastPara="1" rIns="32750" wrap="square" tIns="32750">
            <a:noAutofit/>
          </a:bodyPr>
          <a:lstStyle>
            <a:lvl1pPr lvl="0"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9" name="Google Shape;19;p2"/>
          <p:cNvSpPr txBox="1"/>
          <p:nvPr>
            <p:ph idx="1" type="body"/>
          </p:nvPr>
        </p:nvSpPr>
        <p:spPr>
          <a:xfrm>
            <a:off x="892969" y="3053953"/>
            <a:ext cx="7358100" cy="589500"/>
          </a:xfrm>
          <a:prstGeom prst="rect">
            <a:avLst/>
          </a:prstGeom>
          <a:noFill/>
          <a:ln>
            <a:noFill/>
          </a:ln>
        </p:spPr>
        <p:txBody>
          <a:bodyPr anchorCtr="0" anchor="t" bIns="32750" lIns="32750" spcFirstLastPara="1" rIns="32750" wrap="square" tIns="32750">
            <a:noAutofit/>
          </a:bodyPr>
          <a:lstStyle>
            <a:lvl1pPr indent="-228600" lvl="0" marL="4572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5pPr>
            <a:lvl6pPr indent="-419100" lvl="5" marL="2743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pic>
        <p:nvPicPr>
          <p:cNvPr descr="影像" id="20" name="Google Shape;20;p2"/>
          <p:cNvPicPr preferRelativeResize="0"/>
          <p:nvPr/>
        </p:nvPicPr>
        <p:blipFill rotWithShape="1">
          <a:blip r:embed="rId3">
            <a:alphaModFix/>
          </a:blip>
          <a:srcRect b="0" l="0" r="0" t="0"/>
          <a:stretch/>
        </p:blipFill>
        <p:spPr>
          <a:xfrm>
            <a:off x="-77613" y="712378"/>
            <a:ext cx="1929193" cy="923130"/>
          </a:xfrm>
          <a:prstGeom prst="rect">
            <a:avLst/>
          </a:prstGeom>
          <a:noFill/>
          <a:ln>
            <a:noFill/>
          </a:ln>
        </p:spPr>
      </p:pic>
      <p:grpSp>
        <p:nvGrpSpPr>
          <p:cNvPr id="21" name="Google Shape;21;p2"/>
          <p:cNvGrpSpPr/>
          <p:nvPr/>
        </p:nvGrpSpPr>
        <p:grpSpPr>
          <a:xfrm>
            <a:off x="0" y="5078960"/>
            <a:ext cx="9143745" cy="64542"/>
            <a:chOff x="0" y="0"/>
            <a:chExt cx="13004900" cy="122400"/>
          </a:xfrm>
        </p:grpSpPr>
        <p:sp>
          <p:nvSpPr>
            <p:cNvPr id="22" name="Google Shape;22;p2"/>
            <p:cNvSpPr/>
            <p:nvPr/>
          </p:nvSpPr>
          <p:spPr>
            <a:xfrm>
              <a:off x="0" y="0"/>
              <a:ext cx="3912300" cy="122400"/>
            </a:xfrm>
            <a:prstGeom prst="rect">
              <a:avLst/>
            </a:prstGeom>
            <a:solidFill>
              <a:srgbClr val="D66962"/>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sp>
          <p:nvSpPr>
            <p:cNvPr id="23" name="Google Shape;23;p2"/>
            <p:cNvSpPr/>
            <p:nvPr/>
          </p:nvSpPr>
          <p:spPr>
            <a:xfrm>
              <a:off x="3891657" y="0"/>
              <a:ext cx="5221500" cy="122400"/>
            </a:xfrm>
            <a:prstGeom prst="rect">
              <a:avLst/>
            </a:prstGeom>
            <a:solidFill>
              <a:srgbClr val="EFBA57"/>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sp>
          <p:nvSpPr>
            <p:cNvPr id="24" name="Google Shape;24;p2"/>
            <p:cNvSpPr/>
            <p:nvPr/>
          </p:nvSpPr>
          <p:spPr>
            <a:xfrm>
              <a:off x="9093200" y="0"/>
              <a:ext cx="3911700" cy="122400"/>
            </a:xfrm>
            <a:prstGeom prst="rect">
              <a:avLst/>
            </a:prstGeom>
            <a:solidFill>
              <a:srgbClr val="3068AA"/>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grpSp>
      <p:pic>
        <p:nvPicPr>
          <p:cNvPr descr="影像" id="25" name="Google Shape;25;p2"/>
          <p:cNvPicPr preferRelativeResize="0"/>
          <p:nvPr/>
        </p:nvPicPr>
        <p:blipFill rotWithShape="1">
          <a:blip r:embed="rId4">
            <a:alphaModFix/>
          </a:blip>
          <a:srcRect b="0" l="0" r="0" t="0"/>
          <a:stretch/>
        </p:blipFill>
        <p:spPr>
          <a:xfrm>
            <a:off x="249946" y="149460"/>
            <a:ext cx="2335908" cy="308562"/>
          </a:xfrm>
          <a:prstGeom prst="rect">
            <a:avLst/>
          </a:prstGeom>
          <a:noFill/>
          <a:ln>
            <a:noFill/>
          </a:ln>
        </p:spPr>
      </p:pic>
      <p:sp>
        <p:nvSpPr>
          <p:cNvPr id="26" name="Google Shape;26;p2"/>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73" name="Shape 73"/>
        <p:cNvGrpSpPr/>
        <p:nvPr/>
      </p:nvGrpSpPr>
      <p:grpSpPr>
        <a:xfrm>
          <a:off x="0" y="0"/>
          <a:ext cx="0" cy="0"/>
          <a:chOff x="0" y="0"/>
          <a:chExt cx="0" cy="0"/>
        </a:xfrm>
      </p:grpSpPr>
      <p:sp>
        <p:nvSpPr>
          <p:cNvPr id="74" name="Google Shape;74;p11"/>
          <p:cNvSpPr/>
          <p:nvPr>
            <p:ph idx="2" type="pic"/>
          </p:nvPr>
        </p:nvSpPr>
        <p:spPr>
          <a:xfrm>
            <a:off x="1143000" y="354955"/>
            <a:ext cx="6858000" cy="31143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75" name="Google Shape;75;p11"/>
          <p:cNvSpPr txBox="1"/>
          <p:nvPr>
            <p:ph type="title"/>
          </p:nvPr>
        </p:nvSpPr>
        <p:spPr>
          <a:xfrm>
            <a:off x="892969" y="3542854"/>
            <a:ext cx="7358100" cy="750000"/>
          </a:xfrm>
          <a:prstGeom prst="rect">
            <a:avLst/>
          </a:prstGeom>
          <a:noFill/>
          <a:ln>
            <a:noFill/>
          </a:ln>
        </p:spPr>
        <p:txBody>
          <a:bodyPr anchorCtr="0" anchor="b" bIns="32750" lIns="32750" spcFirstLastPara="1" rIns="32750" wrap="square" tIns="32750">
            <a:noAutofit/>
          </a:bodyPr>
          <a:lstStyle>
            <a:lvl1pPr lvl="0"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76" name="Google Shape;76;p11"/>
          <p:cNvSpPr txBox="1"/>
          <p:nvPr>
            <p:ph idx="1" type="body"/>
          </p:nvPr>
        </p:nvSpPr>
        <p:spPr>
          <a:xfrm>
            <a:off x="892969" y="4299645"/>
            <a:ext cx="7358100" cy="596100"/>
          </a:xfrm>
          <a:prstGeom prst="rect">
            <a:avLst/>
          </a:prstGeom>
          <a:noFill/>
          <a:ln>
            <a:noFill/>
          </a:ln>
        </p:spPr>
        <p:txBody>
          <a:bodyPr anchorCtr="0" anchor="t" bIns="32750" lIns="32750" spcFirstLastPara="1" rIns="32750" wrap="square" tIns="32750">
            <a:noAutofit/>
          </a:bodyPr>
          <a:lstStyle>
            <a:lvl1pPr indent="-228600" lvl="0" marL="4572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5pPr>
            <a:lvl6pPr indent="-419100" lvl="5" marL="2743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77" name="Google Shape;77;p11"/>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78" name="Shape 78"/>
        <p:cNvGrpSpPr/>
        <p:nvPr/>
      </p:nvGrpSpPr>
      <p:grpSpPr>
        <a:xfrm>
          <a:off x="0" y="0"/>
          <a:ext cx="0" cy="0"/>
          <a:chOff x="0" y="0"/>
          <a:chExt cx="0" cy="0"/>
        </a:xfrm>
      </p:grpSpPr>
      <p:sp>
        <p:nvSpPr>
          <p:cNvPr id="79" name="Google Shape;79;p12"/>
          <p:cNvSpPr txBox="1"/>
          <p:nvPr>
            <p:ph type="title"/>
          </p:nvPr>
        </p:nvSpPr>
        <p:spPr>
          <a:xfrm>
            <a:off x="892969" y="1701105"/>
            <a:ext cx="7358100" cy="1741200"/>
          </a:xfrm>
          <a:prstGeom prst="rect">
            <a:avLst/>
          </a:prstGeom>
          <a:noFill/>
          <a:ln>
            <a:noFill/>
          </a:ln>
        </p:spPr>
        <p:txBody>
          <a:bodyPr anchorCtr="0" anchor="ctr" bIns="32750" lIns="32750" spcFirstLastPara="1" rIns="32750" wrap="square" tIns="32750">
            <a:noAutofit/>
          </a:bodyPr>
          <a:lstStyle>
            <a:lvl1pPr lvl="0"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80" name="Google Shape;80;p12"/>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81" name="Shape 81"/>
        <p:cNvGrpSpPr/>
        <p:nvPr/>
      </p:nvGrpSpPr>
      <p:grpSpPr>
        <a:xfrm>
          <a:off x="0" y="0"/>
          <a:ext cx="0" cy="0"/>
          <a:chOff x="0" y="0"/>
          <a:chExt cx="0" cy="0"/>
        </a:xfrm>
      </p:grpSpPr>
      <p:sp>
        <p:nvSpPr>
          <p:cNvPr id="82" name="Google Shape;82;p13"/>
          <p:cNvSpPr/>
          <p:nvPr>
            <p:ph idx="2" type="pic"/>
          </p:nvPr>
        </p:nvSpPr>
        <p:spPr>
          <a:xfrm>
            <a:off x="4723805" y="334863"/>
            <a:ext cx="3750600" cy="43332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83" name="Google Shape;83;p13"/>
          <p:cNvSpPr txBox="1"/>
          <p:nvPr>
            <p:ph type="title"/>
          </p:nvPr>
        </p:nvSpPr>
        <p:spPr>
          <a:xfrm>
            <a:off x="669727" y="334863"/>
            <a:ext cx="3750600" cy="2103000"/>
          </a:xfrm>
          <a:prstGeom prst="rect">
            <a:avLst/>
          </a:prstGeom>
          <a:noFill/>
          <a:ln>
            <a:noFill/>
          </a:ln>
        </p:spPr>
        <p:txBody>
          <a:bodyPr anchorCtr="0" anchor="b" bIns="32750" lIns="32750" spcFirstLastPara="1" rIns="32750" wrap="square" tIns="32750">
            <a:noAutofit/>
          </a:bodyPr>
          <a:lstStyle>
            <a:lvl1pPr lvl="0" marR="0" algn="ctr">
              <a:lnSpc>
                <a:spcPct val="100000"/>
              </a:lnSpc>
              <a:spcBef>
                <a:spcPts val="0"/>
              </a:spcBef>
              <a:spcAft>
                <a:spcPts val="0"/>
              </a:spcAft>
              <a:buClr>
                <a:srgbClr val="000000"/>
              </a:buClr>
              <a:buSzPts val="3900"/>
              <a:buFont typeface="Helvetica Neue"/>
              <a:buNone/>
              <a:defRPr b="0" i="0" sz="39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84" name="Google Shape;84;p13"/>
          <p:cNvSpPr txBox="1"/>
          <p:nvPr>
            <p:ph idx="1" type="body"/>
          </p:nvPr>
        </p:nvSpPr>
        <p:spPr>
          <a:xfrm>
            <a:off x="669727" y="2491383"/>
            <a:ext cx="3750600" cy="2169900"/>
          </a:xfrm>
          <a:prstGeom prst="rect">
            <a:avLst/>
          </a:prstGeom>
          <a:noFill/>
          <a:ln>
            <a:noFill/>
          </a:ln>
        </p:spPr>
        <p:txBody>
          <a:bodyPr anchorCtr="0" anchor="t" bIns="32750" lIns="32750" spcFirstLastPara="1" rIns="32750" wrap="square" tIns="32750">
            <a:noAutofit/>
          </a:bodyPr>
          <a:lstStyle>
            <a:lvl1pPr indent="-228600" lvl="0" marL="4572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400"/>
              <a:buFont typeface="Helvetica Neue"/>
              <a:buNone/>
              <a:defRPr b="0" i="0" sz="2400" u="none" cap="none" strike="noStrike">
                <a:solidFill>
                  <a:srgbClr val="000000"/>
                </a:solidFill>
                <a:latin typeface="Helvetica Neue"/>
                <a:ea typeface="Helvetica Neue"/>
                <a:cs typeface="Helvetica Neue"/>
                <a:sym typeface="Helvetica Neue"/>
              </a:defRPr>
            </a:lvl5pPr>
            <a:lvl6pPr indent="-419100" lvl="5" marL="2743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85" name="Google Shape;85;p13"/>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86" name="Shape 86"/>
        <p:cNvGrpSpPr/>
        <p:nvPr/>
      </p:nvGrpSpPr>
      <p:grpSpPr>
        <a:xfrm>
          <a:off x="0" y="0"/>
          <a:ext cx="0" cy="0"/>
          <a:chOff x="0" y="0"/>
          <a:chExt cx="0" cy="0"/>
        </a:xfrm>
      </p:grpSpPr>
      <p:sp>
        <p:nvSpPr>
          <p:cNvPr id="87" name="Google Shape;87;p14"/>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88" name="Google Shape;88;p14"/>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noAutofit/>
          </a:bodyPr>
          <a:lstStyle>
            <a:lvl1pPr indent="-419100" lvl="0" marL="457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19100" lvl="1" marL="914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89" name="Google Shape;89;p14"/>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90" name="Shape 90"/>
        <p:cNvGrpSpPr/>
        <p:nvPr/>
      </p:nvGrpSpPr>
      <p:grpSpPr>
        <a:xfrm>
          <a:off x="0" y="0"/>
          <a:ext cx="0" cy="0"/>
          <a:chOff x="0" y="0"/>
          <a:chExt cx="0" cy="0"/>
        </a:xfrm>
      </p:grpSpPr>
      <p:sp>
        <p:nvSpPr>
          <p:cNvPr id="91" name="Google Shape;91;p15"/>
          <p:cNvSpPr/>
          <p:nvPr>
            <p:ph idx="2" type="pic"/>
          </p:nvPr>
        </p:nvSpPr>
        <p:spPr>
          <a:xfrm>
            <a:off x="4723805" y="1366242"/>
            <a:ext cx="3750600" cy="3315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92" name="Google Shape;92;p15"/>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93" name="Google Shape;93;p15"/>
          <p:cNvSpPr txBox="1"/>
          <p:nvPr>
            <p:ph idx="1" type="body"/>
          </p:nvPr>
        </p:nvSpPr>
        <p:spPr>
          <a:xfrm>
            <a:off x="669727" y="1366242"/>
            <a:ext cx="3750600" cy="3315000"/>
          </a:xfrm>
          <a:prstGeom prst="rect">
            <a:avLst/>
          </a:prstGeom>
          <a:noFill/>
          <a:ln>
            <a:noFill/>
          </a:ln>
        </p:spPr>
        <p:txBody>
          <a:bodyPr anchorCtr="0" anchor="ctr" bIns="32750" lIns="32750" spcFirstLastPara="1" rIns="32750" wrap="square" tIns="32750">
            <a:noAutofit/>
          </a:bodyPr>
          <a:lstStyle>
            <a:lvl1pPr indent="-393700" lvl="0" marL="457200" marR="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93700" lvl="1" marL="914400" marR="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93700" lvl="2" marL="1371600" marR="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93700" lvl="3" marL="1828800" marR="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93700" lvl="4" marL="2286000" marR="0" algn="l">
              <a:lnSpc>
                <a:spcPct val="100000"/>
              </a:lnSpc>
              <a:spcBef>
                <a:spcPts val="2100"/>
              </a:spcBef>
              <a:spcAft>
                <a:spcPts val="0"/>
              </a:spcAft>
              <a:buClr>
                <a:srgbClr val="000000"/>
              </a:buClr>
              <a:buSzPts val="26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419100" lvl="5" marL="2743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94" name="Google Shape;94;p15"/>
          <p:cNvSpPr txBox="1"/>
          <p:nvPr>
            <p:ph idx="12" type="sldNum"/>
          </p:nvPr>
        </p:nvSpPr>
        <p:spPr>
          <a:xfrm>
            <a:off x="4449997" y="4902398"/>
            <a:ext cx="239100" cy="1809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95" name="Shape 95"/>
        <p:cNvGrpSpPr/>
        <p:nvPr/>
      </p:nvGrpSpPr>
      <p:grpSpPr>
        <a:xfrm>
          <a:off x="0" y="0"/>
          <a:ext cx="0" cy="0"/>
          <a:chOff x="0" y="0"/>
          <a:chExt cx="0" cy="0"/>
        </a:xfrm>
      </p:grpSpPr>
      <p:sp>
        <p:nvSpPr>
          <p:cNvPr id="96" name="Google Shape;96;p16"/>
          <p:cNvSpPr txBox="1"/>
          <p:nvPr>
            <p:ph idx="1" type="body"/>
          </p:nvPr>
        </p:nvSpPr>
        <p:spPr>
          <a:xfrm>
            <a:off x="669727" y="669727"/>
            <a:ext cx="7804500" cy="3804000"/>
          </a:xfrm>
          <a:prstGeom prst="rect">
            <a:avLst/>
          </a:prstGeom>
          <a:noFill/>
          <a:ln>
            <a:noFill/>
          </a:ln>
        </p:spPr>
        <p:txBody>
          <a:bodyPr anchorCtr="0" anchor="ctr" bIns="32750" lIns="32750" spcFirstLastPara="1" rIns="32750" wrap="square" tIns="32750">
            <a:noAutofit/>
          </a:bodyPr>
          <a:lstStyle>
            <a:lvl1pPr indent="-419100" lvl="0" marL="457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19100" lvl="1" marL="914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97" name="Google Shape;97;p16"/>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98" name="Shape 98"/>
        <p:cNvGrpSpPr/>
        <p:nvPr/>
      </p:nvGrpSpPr>
      <p:grpSpPr>
        <a:xfrm>
          <a:off x="0" y="0"/>
          <a:ext cx="0" cy="0"/>
          <a:chOff x="0" y="0"/>
          <a:chExt cx="0" cy="0"/>
        </a:xfrm>
      </p:grpSpPr>
      <p:sp>
        <p:nvSpPr>
          <p:cNvPr id="99" name="Google Shape;99;p17"/>
          <p:cNvSpPr/>
          <p:nvPr>
            <p:ph idx="2" type="pic"/>
          </p:nvPr>
        </p:nvSpPr>
        <p:spPr>
          <a:xfrm>
            <a:off x="4723805" y="2685604"/>
            <a:ext cx="3750600" cy="1989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00" name="Google Shape;100;p17"/>
          <p:cNvSpPr/>
          <p:nvPr>
            <p:ph idx="3" type="pic"/>
          </p:nvPr>
        </p:nvSpPr>
        <p:spPr>
          <a:xfrm>
            <a:off x="4723805" y="468809"/>
            <a:ext cx="3750600" cy="1989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01" name="Google Shape;101;p17"/>
          <p:cNvSpPr/>
          <p:nvPr>
            <p:ph idx="4" type="pic"/>
          </p:nvPr>
        </p:nvSpPr>
        <p:spPr>
          <a:xfrm>
            <a:off x="669727" y="468809"/>
            <a:ext cx="3750600" cy="42060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02" name="Google Shape;102;p17"/>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103" name="Shape 103"/>
        <p:cNvGrpSpPr/>
        <p:nvPr/>
      </p:nvGrpSpPr>
      <p:grpSpPr>
        <a:xfrm>
          <a:off x="0" y="0"/>
          <a:ext cx="0" cy="0"/>
          <a:chOff x="0" y="0"/>
          <a:chExt cx="0" cy="0"/>
        </a:xfrm>
      </p:grpSpPr>
      <p:sp>
        <p:nvSpPr>
          <p:cNvPr id="104" name="Google Shape;104;p18"/>
          <p:cNvSpPr/>
          <p:nvPr>
            <p:ph idx="2" type="pic"/>
          </p:nvPr>
        </p:nvSpPr>
        <p:spPr>
          <a:xfrm>
            <a:off x="0" y="0"/>
            <a:ext cx="9144000" cy="514350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05" name="Google Shape;105;p18"/>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106" name="Shape 106"/>
        <p:cNvGrpSpPr/>
        <p:nvPr/>
      </p:nvGrpSpPr>
      <p:grpSpPr>
        <a:xfrm>
          <a:off x="0" y="0"/>
          <a:ext cx="0" cy="0"/>
          <a:chOff x="0" y="0"/>
          <a:chExt cx="0" cy="0"/>
        </a:xfrm>
      </p:grpSpPr>
      <p:sp>
        <p:nvSpPr>
          <p:cNvPr id="107" name="Google Shape;107;p19"/>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108" name="Shape 108"/>
        <p:cNvGrpSpPr/>
        <p:nvPr/>
      </p:nvGrpSpPr>
      <p:grpSpPr>
        <a:xfrm>
          <a:off x="0" y="0"/>
          <a:ext cx="0" cy="0"/>
          <a:chOff x="0" y="0"/>
          <a:chExt cx="0" cy="0"/>
        </a:xfrm>
      </p:grpSpPr>
      <p:sp>
        <p:nvSpPr>
          <p:cNvPr id="109" name="Google Shape;109;p20"/>
          <p:cNvSpPr txBox="1"/>
          <p:nvPr>
            <p:ph idx="1" type="subTitle"/>
          </p:nvPr>
        </p:nvSpPr>
        <p:spPr>
          <a:xfrm>
            <a:off x="1532125" y="2333981"/>
            <a:ext cx="7158900" cy="792600"/>
          </a:xfrm>
          <a:prstGeom prst="rect">
            <a:avLst/>
          </a:prstGeom>
          <a:noFill/>
          <a:ln>
            <a:noFill/>
          </a:ln>
        </p:spPr>
        <p:txBody>
          <a:bodyPr anchorCtr="0" anchor="ctr" bIns="32750" lIns="32750" spcFirstLastPara="1" rIns="32750" wrap="square" tIns="32750">
            <a:noAutofit/>
          </a:bodyPr>
          <a:lstStyle>
            <a:lvl1pPr lvl="0" marR="0" algn="r">
              <a:lnSpc>
                <a:spcPct val="100000"/>
              </a:lnSpc>
              <a:spcBef>
                <a:spcPts val="270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algn="ctr">
              <a:lnSpc>
                <a:spcPct val="100000"/>
              </a:lnSpc>
              <a:spcBef>
                <a:spcPts val="270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270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270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270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270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270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270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2700"/>
              </a:spcBef>
              <a:spcAft>
                <a:spcPts val="0"/>
              </a:spcAft>
              <a:buClr>
                <a:srgbClr val="000000"/>
              </a:buClr>
              <a:buSzPts val="2800"/>
              <a:buFont typeface="Helvetica Neue"/>
              <a:buNone/>
              <a:defRPr b="0" i="0" sz="2800" u="none" cap="none" strike="noStrike">
                <a:solidFill>
                  <a:srgbClr val="000000"/>
                </a:solidFill>
                <a:latin typeface="Helvetica Neue"/>
                <a:ea typeface="Helvetica Neue"/>
                <a:cs typeface="Helvetica Neue"/>
                <a:sym typeface="Helvetica Neue"/>
              </a:defRPr>
            </a:lvl9pPr>
          </a:lstStyle>
          <a:p/>
        </p:txBody>
      </p:sp>
      <p:sp>
        <p:nvSpPr>
          <p:cNvPr id="110" name="Google Shape;110;p20"/>
          <p:cNvSpPr txBox="1"/>
          <p:nvPr>
            <p:ph type="ctrTitle"/>
          </p:nvPr>
        </p:nvSpPr>
        <p:spPr>
          <a:xfrm>
            <a:off x="311700" y="1340902"/>
            <a:ext cx="8520600" cy="792600"/>
          </a:xfrm>
          <a:prstGeom prst="rect">
            <a:avLst/>
          </a:prstGeom>
          <a:noFill/>
          <a:ln>
            <a:noFill/>
          </a:ln>
        </p:spPr>
        <p:txBody>
          <a:bodyPr anchorCtr="0" anchor="b" bIns="32750" lIns="32750" spcFirstLastPara="1" rIns="32750" wrap="square" tIns="32750">
            <a:noAutofit/>
          </a:bodyPr>
          <a:lstStyle>
            <a:lvl1pPr lvl="0" marR="0" algn="ctr">
              <a:lnSpc>
                <a:spcPct val="100000"/>
              </a:lnSpc>
              <a:spcBef>
                <a:spcPts val="0"/>
              </a:spcBef>
              <a:spcAft>
                <a:spcPts val="0"/>
              </a:spcAft>
              <a:buClr>
                <a:srgbClr val="000000"/>
              </a:buClr>
              <a:buSzPts val="4000"/>
              <a:buFont typeface="Helvetica Neue"/>
              <a:buNone/>
              <a:defRPr b="0" i="0" sz="40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111" name="Google Shape;111;p20"/>
          <p:cNvSpPr txBox="1"/>
          <p:nvPr>
            <p:ph idx="12" type="sldNum"/>
          </p:nvPr>
        </p:nvSpPr>
        <p:spPr>
          <a:xfrm>
            <a:off x="8472458" y="4663217"/>
            <a:ext cx="548700" cy="3936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pic>
        <p:nvPicPr>
          <p:cNvPr id="112" name="Google Shape;112;p20"/>
          <p:cNvPicPr preferRelativeResize="0"/>
          <p:nvPr/>
        </p:nvPicPr>
        <p:blipFill rotWithShape="1">
          <a:blip r:embed="rId2">
            <a:alphaModFix/>
          </a:blip>
          <a:srcRect b="0" l="0" r="0" t="0"/>
          <a:stretch/>
        </p:blipFill>
        <p:spPr>
          <a:xfrm>
            <a:off x="0" y="4749975"/>
            <a:ext cx="2982402" cy="393525"/>
          </a:xfrm>
          <a:prstGeom prst="rect">
            <a:avLst/>
          </a:prstGeom>
          <a:noFill/>
          <a:ln>
            <a:noFill/>
          </a:ln>
        </p:spPr>
      </p:pic>
      <p:cxnSp>
        <p:nvCxnSpPr>
          <p:cNvPr id="113" name="Google Shape;113;p20"/>
          <p:cNvCxnSpPr/>
          <p:nvPr/>
        </p:nvCxnSpPr>
        <p:spPr>
          <a:xfrm>
            <a:off x="485850" y="2205206"/>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1">
  <p:cSld name="TITLE_AND_BODY_1_1">
    <p:bg>
      <p:bgPr>
        <a:solidFill>
          <a:schemeClr val="lt1"/>
        </a:solidFill>
      </p:bgPr>
    </p:bg>
    <p:spTree>
      <p:nvGrpSpPr>
        <p:cNvPr id="27" name="Shape 27"/>
        <p:cNvGrpSpPr/>
        <p:nvPr/>
      </p:nvGrpSpPr>
      <p:grpSpPr>
        <a:xfrm>
          <a:off x="0" y="0"/>
          <a:ext cx="0" cy="0"/>
          <a:chOff x="0" y="0"/>
          <a:chExt cx="0" cy="0"/>
        </a:xfrm>
      </p:grpSpPr>
      <p:sp>
        <p:nvSpPr>
          <p:cNvPr id="28" name="Google Shape;28;p3"/>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29" name="Google Shape;29;p3"/>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30" name="Google Shape;30;p3"/>
          <p:cNvPicPr preferRelativeResize="0"/>
          <p:nvPr/>
        </p:nvPicPr>
        <p:blipFill rotWithShape="1">
          <a:blip r:embed="rId2">
            <a:alphaModFix amt="2990"/>
          </a:blip>
          <a:srcRect b="0" l="0" r="0" t="0"/>
          <a:stretch/>
        </p:blipFill>
        <p:spPr>
          <a:xfrm>
            <a:off x="2583634" y="852711"/>
            <a:ext cx="3976664" cy="3438073"/>
          </a:xfrm>
          <a:prstGeom prst="rect">
            <a:avLst/>
          </a:prstGeom>
          <a:noFill/>
          <a:ln>
            <a:noFill/>
          </a:ln>
        </p:spPr>
      </p:pic>
      <p:sp>
        <p:nvSpPr>
          <p:cNvPr id="31" name="Google Shape;31;p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p:cSld name="大標題與項目符號">
    <p:bg>
      <p:bgPr>
        <a:solidFill>
          <a:schemeClr val="lt1"/>
        </a:solidFill>
      </p:bgPr>
    </p:bg>
    <p:spTree>
      <p:nvGrpSpPr>
        <p:cNvPr id="118" name="Shape 118"/>
        <p:cNvGrpSpPr/>
        <p:nvPr/>
      </p:nvGrpSpPr>
      <p:grpSpPr>
        <a:xfrm>
          <a:off x="0" y="0"/>
          <a:ext cx="0" cy="0"/>
          <a:chOff x="0" y="0"/>
          <a:chExt cx="0" cy="0"/>
        </a:xfrm>
      </p:grpSpPr>
      <p:sp>
        <p:nvSpPr>
          <p:cNvPr id="119" name="Google Shape;119;p22"/>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20" name="Google Shape;120;p22"/>
          <p:cNvSpPr txBox="1"/>
          <p:nvPr>
            <p:ph idx="1" type="body"/>
          </p:nvPr>
        </p:nvSpPr>
        <p:spPr>
          <a:xfrm>
            <a:off x="471499" y="955063"/>
            <a:ext cx="7027200" cy="3315300"/>
          </a:xfrm>
          <a:prstGeom prst="rect">
            <a:avLst/>
          </a:prstGeom>
          <a:noFill/>
          <a:ln>
            <a:noFill/>
          </a:ln>
        </p:spPr>
        <p:txBody>
          <a:bodyPr anchorCtr="0" anchor="t" bIns="26775" lIns="26775" spcFirstLastPara="1" rIns="26775" wrap="square" tIns="26775">
            <a:noAutofit/>
          </a:bodyPr>
          <a:lstStyle>
            <a:lvl1pPr indent="-342900" lvl="0" marL="457200" marR="0" algn="l">
              <a:lnSpc>
                <a:spcPct val="100000"/>
              </a:lnSpc>
              <a:spcBef>
                <a:spcPts val="220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42900" lvl="1" marL="914400" marR="0" algn="l">
              <a:lnSpc>
                <a:spcPct val="100000"/>
              </a:lnSpc>
              <a:spcBef>
                <a:spcPts val="220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42900" lvl="2" marL="1371600" marR="0" algn="l">
              <a:lnSpc>
                <a:spcPct val="100000"/>
              </a:lnSpc>
              <a:spcBef>
                <a:spcPts val="220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42900" lvl="3" marL="1828800" marR="0" algn="l">
              <a:lnSpc>
                <a:spcPct val="100000"/>
              </a:lnSpc>
              <a:spcBef>
                <a:spcPts val="220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42900" lvl="4" marL="2286000" marR="0" algn="l">
              <a:lnSpc>
                <a:spcPct val="100000"/>
              </a:lnSpc>
              <a:spcBef>
                <a:spcPts val="220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42900" lvl="5" marL="2743200" marR="0" algn="l">
              <a:lnSpc>
                <a:spcPct val="100000"/>
              </a:lnSpc>
              <a:spcBef>
                <a:spcPts val="220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6pPr>
            <a:lvl7pPr indent="-342900" lvl="6" marL="3200400" marR="0" algn="l">
              <a:lnSpc>
                <a:spcPct val="100000"/>
              </a:lnSpc>
              <a:spcBef>
                <a:spcPts val="220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7pPr>
            <a:lvl8pPr indent="-342900" lvl="7" marL="3657600" marR="0" algn="l">
              <a:lnSpc>
                <a:spcPct val="100000"/>
              </a:lnSpc>
              <a:spcBef>
                <a:spcPts val="220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8pPr>
            <a:lvl9pPr indent="-342900" lvl="8" marL="4114800" marR="0" algn="l">
              <a:lnSpc>
                <a:spcPct val="100000"/>
              </a:lnSpc>
              <a:spcBef>
                <a:spcPts val="220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9pPr>
          </a:lstStyle>
          <a:p/>
        </p:txBody>
      </p:sp>
      <p:grpSp>
        <p:nvGrpSpPr>
          <p:cNvPr id="121" name="Google Shape;121;p22"/>
          <p:cNvGrpSpPr/>
          <p:nvPr/>
        </p:nvGrpSpPr>
        <p:grpSpPr>
          <a:xfrm>
            <a:off x="-17450" y="5084396"/>
            <a:ext cx="9178922" cy="59063"/>
            <a:chOff x="0" y="0"/>
            <a:chExt cx="24477125" cy="157500"/>
          </a:xfrm>
        </p:grpSpPr>
        <p:sp>
          <p:nvSpPr>
            <p:cNvPr id="122" name="Google Shape;122;p22"/>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23" name="Google Shape;123;p22"/>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24" name="Google Shape;124;p22"/>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25" name="Google Shape;125;p22"/>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126" name="Google Shape;126;p22"/>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27" name="Google Shape;127;p22"/>
          <p:cNvPicPr preferRelativeResize="0"/>
          <p:nvPr/>
        </p:nvPicPr>
        <p:blipFill rotWithShape="1">
          <a:blip r:embed="rId3">
            <a:alphaModFix amt="18340"/>
          </a:blip>
          <a:srcRect b="0" l="0" r="0" t="0"/>
          <a:stretch/>
        </p:blipFill>
        <p:spPr>
          <a:xfrm>
            <a:off x="7631260" y="4869421"/>
            <a:ext cx="1461635" cy="193074"/>
          </a:xfrm>
          <a:prstGeom prst="rect">
            <a:avLst/>
          </a:prstGeom>
          <a:noFill/>
          <a:ln>
            <a:noFill/>
          </a:ln>
        </p:spPr>
      </p:pic>
      <p:sp>
        <p:nvSpPr>
          <p:cNvPr id="128" name="Google Shape;128;p2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p:cSld name="TITLE_1">
    <p:bg>
      <p:bgPr>
        <a:solidFill>
          <a:schemeClr val="lt1"/>
        </a:solid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1812726" y="1079647"/>
            <a:ext cx="55185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31" name="Google Shape;131;p23"/>
          <p:cNvSpPr txBox="1"/>
          <p:nvPr>
            <p:ph idx="1" type="body"/>
          </p:nvPr>
        </p:nvSpPr>
        <p:spPr>
          <a:xfrm>
            <a:off x="1812726" y="2874514"/>
            <a:ext cx="55185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32" name="Google Shape;132;p23"/>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影像" id="133" name="Google Shape;133;p23"/>
          <p:cNvPicPr preferRelativeResize="0"/>
          <p:nvPr/>
        </p:nvPicPr>
        <p:blipFill rotWithShape="1">
          <a:blip r:embed="rId2">
            <a:alphaModFix/>
          </a:blip>
          <a:srcRect b="31509" l="0" r="0" t="0"/>
          <a:stretch/>
        </p:blipFill>
        <p:spPr>
          <a:xfrm>
            <a:off x="6438263" y="131823"/>
            <a:ext cx="2715223" cy="1356080"/>
          </a:xfrm>
          <a:prstGeom prst="rect">
            <a:avLst/>
          </a:prstGeom>
          <a:noFill/>
          <a:ln>
            <a:noFill/>
          </a:ln>
        </p:spPr>
      </p:pic>
      <p:pic>
        <p:nvPicPr>
          <p:cNvPr descr="影像" id="134" name="Google Shape;134;p23"/>
          <p:cNvPicPr preferRelativeResize="0"/>
          <p:nvPr/>
        </p:nvPicPr>
        <p:blipFill rotWithShape="1">
          <a:blip r:embed="rId3">
            <a:alphaModFix/>
          </a:blip>
          <a:srcRect b="0" l="0" r="0" t="0"/>
          <a:stretch/>
        </p:blipFill>
        <p:spPr>
          <a:xfrm>
            <a:off x="-41394" y="531591"/>
            <a:ext cx="1998515" cy="956300"/>
          </a:xfrm>
          <a:prstGeom prst="rect">
            <a:avLst/>
          </a:prstGeom>
          <a:noFill/>
          <a:ln>
            <a:noFill/>
          </a:ln>
        </p:spPr>
      </p:pic>
      <p:pic>
        <p:nvPicPr>
          <p:cNvPr descr="影像" id="135" name="Google Shape;135;p23"/>
          <p:cNvPicPr preferRelativeResize="0"/>
          <p:nvPr/>
        </p:nvPicPr>
        <p:blipFill rotWithShape="1">
          <a:blip r:embed="rId4">
            <a:alphaModFix/>
          </a:blip>
          <a:srcRect b="0" l="0" r="0" t="0"/>
          <a:stretch/>
        </p:blipFill>
        <p:spPr>
          <a:xfrm>
            <a:off x="133305" y="106283"/>
            <a:ext cx="1787485" cy="236117"/>
          </a:xfrm>
          <a:prstGeom prst="rect">
            <a:avLst/>
          </a:prstGeom>
          <a:noFill/>
          <a:ln>
            <a:noFill/>
          </a:ln>
        </p:spPr>
      </p:pic>
      <p:pic>
        <p:nvPicPr>
          <p:cNvPr descr="影像" id="136" name="Google Shape;136;p23"/>
          <p:cNvPicPr preferRelativeResize="0"/>
          <p:nvPr/>
        </p:nvPicPr>
        <p:blipFill rotWithShape="1">
          <a:blip r:embed="rId5">
            <a:alphaModFix/>
          </a:blip>
          <a:srcRect b="0" l="0" r="0" t="0"/>
          <a:stretch/>
        </p:blipFill>
        <p:spPr>
          <a:xfrm>
            <a:off x="5892910" y="1022686"/>
            <a:ext cx="406181" cy="250153"/>
          </a:xfrm>
          <a:prstGeom prst="rect">
            <a:avLst/>
          </a:prstGeom>
          <a:noFill/>
          <a:ln>
            <a:noFill/>
          </a:ln>
        </p:spPr>
      </p:pic>
      <p:sp>
        <p:nvSpPr>
          <p:cNvPr id="137" name="Google Shape;137;p2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p:cSld name="TITLE_AND_BODY_1">
    <p:bg>
      <p:bgPr>
        <a:solidFill>
          <a:schemeClr val="lt1"/>
        </a:solidFill>
      </p:bgPr>
    </p:bg>
    <p:spTree>
      <p:nvGrpSpPr>
        <p:cNvPr id="138" name="Shape 138"/>
        <p:cNvGrpSpPr/>
        <p:nvPr/>
      </p:nvGrpSpPr>
      <p:grpSpPr>
        <a:xfrm>
          <a:off x="0" y="0"/>
          <a:ext cx="0" cy="0"/>
          <a:chOff x="0" y="0"/>
          <a:chExt cx="0" cy="0"/>
        </a:xfrm>
      </p:grpSpPr>
      <p:sp>
        <p:nvSpPr>
          <p:cNvPr id="139" name="Google Shape;139;p24"/>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140" name="Google Shape;140;p24"/>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141" name="Google Shape;141;p24"/>
          <p:cNvPicPr preferRelativeResize="0"/>
          <p:nvPr/>
        </p:nvPicPr>
        <p:blipFill rotWithShape="1">
          <a:blip r:embed="rId2">
            <a:alphaModFix amt="2990"/>
          </a:blip>
          <a:srcRect b="0" l="0" r="0" t="0"/>
          <a:stretch/>
        </p:blipFill>
        <p:spPr>
          <a:xfrm>
            <a:off x="2583634" y="852711"/>
            <a:ext cx="3976664" cy="3438073"/>
          </a:xfrm>
          <a:prstGeom prst="rect">
            <a:avLst/>
          </a:prstGeom>
          <a:noFill/>
          <a:ln>
            <a:noFill/>
          </a:ln>
        </p:spPr>
      </p:pic>
      <p:sp>
        <p:nvSpPr>
          <p:cNvPr id="142" name="Google Shape;142;p2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p:cSld name="大標題 - 中央">
    <p:bg>
      <p:bgPr>
        <a:solidFill>
          <a:schemeClr val="lt1"/>
        </a:solidFill>
      </p:bgPr>
    </p:bg>
    <p:spTree>
      <p:nvGrpSpPr>
        <p:cNvPr id="143" name="Shape 143"/>
        <p:cNvGrpSpPr/>
        <p:nvPr/>
      </p:nvGrpSpPr>
      <p:grpSpPr>
        <a:xfrm>
          <a:off x="0" y="0"/>
          <a:ext cx="0" cy="0"/>
          <a:chOff x="0" y="0"/>
          <a:chExt cx="0" cy="0"/>
        </a:xfrm>
      </p:grpSpPr>
      <p:sp>
        <p:nvSpPr>
          <p:cNvPr id="144" name="Google Shape;144;p25"/>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145" name="Google Shape;145;p25"/>
          <p:cNvGrpSpPr/>
          <p:nvPr/>
        </p:nvGrpSpPr>
        <p:grpSpPr>
          <a:xfrm>
            <a:off x="1075372" y="2889512"/>
            <a:ext cx="6521640" cy="17325"/>
            <a:chOff x="0" y="0"/>
            <a:chExt cx="17391040" cy="46200"/>
          </a:xfrm>
        </p:grpSpPr>
        <p:sp>
          <p:nvSpPr>
            <p:cNvPr id="146" name="Google Shape;146;p25"/>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47" name="Google Shape;147;p25"/>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48" name="Google Shape;148;p25"/>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149" name="Google Shape;149;p25"/>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150" name="Google Shape;150;p25"/>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151" name="Google Shape;151;p2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1"/>
        </a:solidFill>
      </p:bgPr>
    </p:bg>
    <p:spTree>
      <p:nvGrpSpPr>
        <p:cNvPr id="152" name="Shape 152"/>
        <p:cNvGrpSpPr/>
        <p:nvPr/>
      </p:nvGrpSpPr>
      <p:grpSpPr>
        <a:xfrm>
          <a:off x="0" y="0"/>
          <a:ext cx="0" cy="0"/>
          <a:chOff x="0" y="0"/>
          <a:chExt cx="0" cy="0"/>
        </a:xfrm>
      </p:grpSpPr>
      <p:sp>
        <p:nvSpPr>
          <p:cNvPr id="153" name="Google Shape;153;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54" name="Google Shape;154;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55" name="Google Shape;15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lt1"/>
        </a:solidFill>
      </p:bgPr>
    </p:bg>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58" name="Google Shape;15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lt1"/>
        </a:solidFill>
      </p:bgPr>
    </p:bg>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1" name="Google Shape;161;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2" name="Google Shape;16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lt1"/>
        </a:solid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5" name="Google Shape;165;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66" name="Google Shape;166;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67" name="Google Shape;16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lt1"/>
        </a:solidFill>
      </p:bgPr>
    </p:bg>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0" name="Google Shape;17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lt1"/>
        </a:solidFill>
      </p:bgPr>
    </p:bg>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173" name="Google Shape;173;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74" name="Google Shape;17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與內文_僅主標">
  <p:cSld name="TITLE_AND_BODY_1">
    <p:spTree>
      <p:nvGrpSpPr>
        <p:cNvPr id="32" name="Shape 32"/>
        <p:cNvGrpSpPr/>
        <p:nvPr/>
      </p:nvGrpSpPr>
      <p:grpSpPr>
        <a:xfrm>
          <a:off x="0" y="0"/>
          <a:ext cx="0" cy="0"/>
          <a:chOff x="0" y="0"/>
          <a:chExt cx="0" cy="0"/>
        </a:xfrm>
      </p:grpSpPr>
      <p:sp>
        <p:nvSpPr>
          <p:cNvPr id="33" name="Google Shape;33;p4"/>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lvl1pPr lvl="0" marR="0" algn="l">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34" name="Google Shape;34;p4"/>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lvl1pPr indent="-342900" lvl="0" marL="457200" marR="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17500" lvl="1" marL="914400" marR="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42900" lvl="5" marL="2743200" marR="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6pPr>
            <a:lvl7pPr indent="-342900" lvl="6" marL="3200400" marR="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7pPr>
            <a:lvl8pPr indent="-342900" lvl="7" marL="3657600" marR="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8pPr>
            <a:lvl9pPr indent="-342900" lvl="8" marL="4114800" marR="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9pPr>
          </a:lstStyle>
          <a:p/>
        </p:txBody>
      </p:sp>
      <p:sp>
        <p:nvSpPr>
          <p:cNvPr id="35" name="Google Shape;35;p4"/>
          <p:cNvSpPr txBox="1"/>
          <p:nvPr>
            <p:ph idx="12" type="sldNum"/>
          </p:nvPr>
        </p:nvSpPr>
        <p:spPr>
          <a:xfrm>
            <a:off x="8472458" y="4663217"/>
            <a:ext cx="548700" cy="3936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cxnSp>
        <p:nvCxnSpPr>
          <p:cNvPr id="36" name="Google Shape;36;p4"/>
          <p:cNvCxnSpPr/>
          <p:nvPr/>
        </p:nvCxnSpPr>
        <p:spPr>
          <a:xfrm>
            <a:off x="311700" y="858338"/>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1"/>
        </a:solidFill>
      </p:bgPr>
    </p:bg>
    <p:spTree>
      <p:nvGrpSpPr>
        <p:cNvPr id="175" name="Shape 175"/>
        <p:cNvGrpSpPr/>
        <p:nvPr/>
      </p:nvGrpSpPr>
      <p:grpSpPr>
        <a:xfrm>
          <a:off x="0" y="0"/>
          <a:ext cx="0" cy="0"/>
          <a:chOff x="0" y="0"/>
          <a:chExt cx="0" cy="0"/>
        </a:xfrm>
      </p:grpSpPr>
      <p:sp>
        <p:nvSpPr>
          <p:cNvPr id="176" name="Google Shape;176;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177" name="Google Shape;17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lt1"/>
        </a:solidFill>
      </p:bgPr>
    </p:bg>
    <p:spTree>
      <p:nvGrpSpPr>
        <p:cNvPr id="178" name="Shape 178"/>
        <p:cNvGrpSpPr/>
        <p:nvPr/>
      </p:nvGrpSpPr>
      <p:grpSpPr>
        <a:xfrm>
          <a:off x="0" y="0"/>
          <a:ext cx="0" cy="0"/>
          <a:chOff x="0" y="0"/>
          <a:chExt cx="0" cy="0"/>
        </a:xfrm>
      </p:grpSpPr>
      <p:sp>
        <p:nvSpPr>
          <p:cNvPr id="179" name="Google Shape;179;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181" name="Google Shape;181;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182" name="Google Shape;182;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83" name="Google Shape;18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lt1"/>
        </a:solidFill>
      </p:bgPr>
    </p:bg>
    <p:spTree>
      <p:nvGrpSpPr>
        <p:cNvPr id="184" name="Shape 184"/>
        <p:cNvGrpSpPr/>
        <p:nvPr/>
      </p:nvGrpSpPr>
      <p:grpSpPr>
        <a:xfrm>
          <a:off x="0" y="0"/>
          <a:ext cx="0" cy="0"/>
          <a:chOff x="0" y="0"/>
          <a:chExt cx="0" cy="0"/>
        </a:xfrm>
      </p:grpSpPr>
      <p:sp>
        <p:nvSpPr>
          <p:cNvPr id="185" name="Google Shape;185;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186" name="Google Shape;18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lt1"/>
        </a:solidFill>
      </p:bgPr>
    </p:bg>
    <p:spTree>
      <p:nvGrpSpPr>
        <p:cNvPr id="187" name="Shape 187"/>
        <p:cNvGrpSpPr/>
        <p:nvPr/>
      </p:nvGrpSpPr>
      <p:grpSpPr>
        <a:xfrm>
          <a:off x="0" y="0"/>
          <a:ext cx="0" cy="0"/>
          <a:chOff x="0" y="0"/>
          <a:chExt cx="0" cy="0"/>
        </a:xfrm>
      </p:grpSpPr>
      <p:sp>
        <p:nvSpPr>
          <p:cNvPr id="188" name="Google Shape;188;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189" name="Google Shape;189;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90" name="Google Shape;19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lt1"/>
        </a:solidFill>
      </p:bgPr>
    </p:bg>
    <p:spTree>
      <p:nvGrpSpPr>
        <p:cNvPr id="191" name="Shape 191"/>
        <p:cNvGrpSpPr/>
        <p:nvPr/>
      </p:nvGrpSpPr>
      <p:grpSpPr>
        <a:xfrm>
          <a:off x="0" y="0"/>
          <a:ext cx="0" cy="0"/>
          <a:chOff x="0" y="0"/>
          <a:chExt cx="0" cy="0"/>
        </a:xfrm>
      </p:grpSpPr>
      <p:sp>
        <p:nvSpPr>
          <p:cNvPr id="192" name="Google Shape;19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95" name="Google Shape;195;p3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p:cSld name="項目符號">
    <p:bg>
      <p:bgPr>
        <a:solidFill>
          <a:schemeClr val="lt1"/>
        </a:solidFill>
      </p:bgPr>
    </p:bg>
    <p:spTree>
      <p:nvGrpSpPr>
        <p:cNvPr id="196" name="Shape 196"/>
        <p:cNvGrpSpPr/>
        <p:nvPr/>
      </p:nvGrpSpPr>
      <p:grpSpPr>
        <a:xfrm>
          <a:off x="0" y="0"/>
          <a:ext cx="0" cy="0"/>
          <a:chOff x="0" y="0"/>
          <a:chExt cx="0" cy="0"/>
        </a:xfrm>
      </p:grpSpPr>
      <p:sp>
        <p:nvSpPr>
          <p:cNvPr id="197" name="Google Shape;197;p38"/>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198" name="Google Shape;198;p38"/>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199" name="Google Shape;199;p3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 2">
    <p:bg>
      <p:bgPr>
        <a:solidFill>
          <a:schemeClr val="lt1"/>
        </a:solidFill>
      </p:bgPr>
    </p:bg>
    <p:spTree>
      <p:nvGrpSpPr>
        <p:cNvPr id="200" name="Shape 200"/>
        <p:cNvGrpSpPr/>
        <p:nvPr/>
      </p:nvGrpSpPr>
      <p:grpSpPr>
        <a:xfrm>
          <a:off x="0" y="0"/>
          <a:ext cx="0" cy="0"/>
          <a:chOff x="0" y="0"/>
          <a:chExt cx="0" cy="0"/>
        </a:xfrm>
      </p:grpSpPr>
      <p:sp>
        <p:nvSpPr>
          <p:cNvPr id="201" name="Google Shape;201;p39"/>
          <p:cNvSpPr txBox="1"/>
          <p:nvPr>
            <p:ph type="title"/>
          </p:nvPr>
        </p:nvSpPr>
        <p:spPr>
          <a:xfrm>
            <a:off x="621325" y="2976450"/>
            <a:ext cx="6482700" cy="841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9pPr>
          </a:lstStyle>
          <a:p/>
        </p:txBody>
      </p:sp>
      <p:sp>
        <p:nvSpPr>
          <p:cNvPr id="202" name="Google Shape;20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pic>
        <p:nvPicPr>
          <p:cNvPr id="203" name="Google Shape;203;p39"/>
          <p:cNvPicPr preferRelativeResize="0"/>
          <p:nvPr/>
        </p:nvPicPr>
        <p:blipFill rotWithShape="1">
          <a:blip r:embed="rId2">
            <a:alphaModFix/>
          </a:blip>
          <a:srcRect b="0" l="0" r="0" t="0"/>
          <a:stretch/>
        </p:blipFill>
        <p:spPr>
          <a:xfrm>
            <a:off x="529800" y="3009713"/>
            <a:ext cx="57150" cy="775200"/>
          </a:xfrm>
          <a:prstGeom prst="rect">
            <a:avLst/>
          </a:prstGeom>
          <a:noFill/>
          <a:ln>
            <a:noFill/>
          </a:ln>
        </p:spPr>
      </p:pic>
      <p:sp>
        <p:nvSpPr>
          <p:cNvPr id="204" name="Google Shape;204;p39"/>
          <p:cNvSpPr txBox="1"/>
          <p:nvPr>
            <p:ph idx="1" type="subTitle"/>
          </p:nvPr>
        </p:nvSpPr>
        <p:spPr>
          <a:xfrm>
            <a:off x="892700" y="3784913"/>
            <a:ext cx="5361600" cy="693000"/>
          </a:xfrm>
          <a:prstGeom prst="rect">
            <a:avLst/>
          </a:prstGeom>
          <a:noFill/>
          <a:ln>
            <a:noFill/>
          </a:ln>
        </p:spPr>
        <p:txBody>
          <a:bodyPr anchorCtr="0" anchor="t" bIns="91425" lIns="91425" spcFirstLastPara="1" rIns="91425" wrap="square" tIns="91425">
            <a:noAutofit/>
          </a:bodyPr>
          <a:lstStyle>
            <a:lvl1pPr lvl="0" marR="0" algn="l">
              <a:lnSpc>
                <a:spcPct val="115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lvl="1"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標題與內文_僅主標 1">
  <p:cSld name="TITLE_AND_BODY_2">
    <p:spTree>
      <p:nvGrpSpPr>
        <p:cNvPr id="37" name="Shape 37"/>
        <p:cNvGrpSpPr/>
        <p:nvPr/>
      </p:nvGrpSpPr>
      <p:grpSpPr>
        <a:xfrm>
          <a:off x="0" y="0"/>
          <a:ext cx="0" cy="0"/>
          <a:chOff x="0" y="0"/>
          <a:chExt cx="0" cy="0"/>
        </a:xfrm>
      </p:grpSpPr>
      <p:sp>
        <p:nvSpPr>
          <p:cNvPr id="38" name="Google Shape;38;p5"/>
          <p:cNvSpPr txBox="1"/>
          <p:nvPr>
            <p:ph type="title"/>
          </p:nvPr>
        </p:nvSpPr>
        <p:spPr>
          <a:xfrm>
            <a:off x="311700" y="178344"/>
            <a:ext cx="8520600" cy="572700"/>
          </a:xfrm>
          <a:prstGeom prst="rect">
            <a:avLst/>
          </a:prstGeom>
          <a:noFill/>
          <a:ln>
            <a:noFill/>
          </a:ln>
        </p:spPr>
        <p:txBody>
          <a:bodyPr anchorCtr="0" anchor="ctr" bIns="32750" lIns="32750" spcFirstLastPara="1" rIns="32750" wrap="square" tIns="32750">
            <a:noAutofit/>
          </a:bodyPr>
          <a:lstStyle>
            <a:lvl1pPr lvl="0" marR="0" algn="l">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39" name="Google Shape;39;p5"/>
          <p:cNvSpPr txBox="1"/>
          <p:nvPr>
            <p:ph idx="1" type="body"/>
          </p:nvPr>
        </p:nvSpPr>
        <p:spPr>
          <a:xfrm>
            <a:off x="311700" y="2729025"/>
            <a:ext cx="8520600" cy="2118300"/>
          </a:xfrm>
          <a:prstGeom prst="rect">
            <a:avLst/>
          </a:prstGeom>
          <a:noFill/>
          <a:ln>
            <a:noFill/>
          </a:ln>
        </p:spPr>
        <p:txBody>
          <a:bodyPr anchorCtr="0" anchor="ctr" bIns="32750" lIns="32750" spcFirstLastPara="1" rIns="32750" wrap="square" tIns="32750">
            <a:noAutofit/>
          </a:bodyPr>
          <a:lstStyle>
            <a:lvl1pPr indent="-419100" lvl="0" marL="457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19100" lvl="1" marL="914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40" name="Google Shape;40;p5"/>
          <p:cNvSpPr txBox="1"/>
          <p:nvPr>
            <p:ph idx="12" type="sldNum"/>
          </p:nvPr>
        </p:nvSpPr>
        <p:spPr>
          <a:xfrm>
            <a:off x="8472458" y="4663217"/>
            <a:ext cx="548700" cy="3936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cxnSp>
        <p:nvCxnSpPr>
          <p:cNvPr id="41" name="Google Shape;41;p5"/>
          <p:cNvCxnSpPr/>
          <p:nvPr/>
        </p:nvCxnSpPr>
        <p:spPr>
          <a:xfrm>
            <a:off x="311700" y="858338"/>
            <a:ext cx="8172300" cy="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1_Section">
  <p:cSld name="AUTOLAYOUT_1">
    <p:bg>
      <p:bgPr>
        <a:solidFill>
          <a:srgbClr val="FFFFFF"/>
        </a:solidFill>
      </p:bgPr>
    </p:bg>
    <p:spTree>
      <p:nvGrpSpPr>
        <p:cNvPr id="42" name="Shape 42"/>
        <p:cNvGrpSpPr/>
        <p:nvPr/>
      </p:nvGrpSpPr>
      <p:grpSpPr>
        <a:xfrm>
          <a:off x="0" y="0"/>
          <a:ext cx="0" cy="0"/>
          <a:chOff x="0" y="0"/>
          <a:chExt cx="0" cy="0"/>
        </a:xfrm>
      </p:grpSpPr>
      <p:sp>
        <p:nvSpPr>
          <p:cNvPr id="43" name="Google Shape;43;p6"/>
          <p:cNvSpPr/>
          <p:nvPr/>
        </p:nvSpPr>
        <p:spPr>
          <a:xfrm>
            <a:off x="0" y="0"/>
            <a:ext cx="9144000" cy="51435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a:off x="2355525" y="312600"/>
            <a:ext cx="4518300" cy="4518300"/>
          </a:xfrm>
          <a:prstGeom prst="ellipse">
            <a:avLst/>
          </a:prstGeom>
          <a:noFill/>
          <a:ln cap="flat" cmpd="sng" w="762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
          <p:cNvSpPr/>
          <p:nvPr/>
        </p:nvSpPr>
        <p:spPr>
          <a:xfrm>
            <a:off x="2581178" y="538253"/>
            <a:ext cx="4066800" cy="4066800"/>
          </a:xfrm>
          <a:prstGeom prst="ellipse">
            <a:avLst/>
          </a:prstGeom>
          <a:noFill/>
          <a:ln cap="flat" cmpd="sng" w="28575">
            <a:solidFill>
              <a:srgbClr val="EE221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txBox="1"/>
          <p:nvPr>
            <p:ph type="ctrTitle"/>
          </p:nvPr>
        </p:nvSpPr>
        <p:spPr>
          <a:xfrm>
            <a:off x="2857500" y="1679600"/>
            <a:ext cx="3505200" cy="1784100"/>
          </a:xfrm>
          <a:prstGeom prst="rect">
            <a:avLst/>
          </a:prstGeom>
          <a:noFill/>
          <a:ln>
            <a:noFill/>
          </a:ln>
        </p:spPr>
        <p:txBody>
          <a:bodyPr anchorCtr="0" anchor="ctr" bIns="32750" lIns="32750" spcFirstLastPara="1" rIns="32750" wrap="square" tIns="32750">
            <a:noAutofit/>
          </a:bodyPr>
          <a:lstStyle>
            <a:lvl1pPr lvl="0" marR="0" algn="ctr">
              <a:lnSpc>
                <a:spcPct val="100000"/>
              </a:lnSpc>
              <a:spcBef>
                <a:spcPts val="0"/>
              </a:spcBef>
              <a:spcAft>
                <a:spcPts val="0"/>
              </a:spcAft>
              <a:buClr>
                <a:srgbClr val="FFFFFF"/>
              </a:buClr>
              <a:buSzPts val="4000"/>
              <a:buFont typeface="Helvetica Neue"/>
              <a:buNone/>
              <a:defRPr b="1" i="0" sz="4000" u="none" cap="none" strike="noStrike">
                <a:solidFill>
                  <a:srgbClr val="FFFFFF"/>
                </a:solidFill>
                <a:latin typeface="Helvetica Neue"/>
                <a:ea typeface="Helvetica Neue"/>
                <a:cs typeface="Helvetica Neue"/>
                <a:sym typeface="Helvetica Neue"/>
              </a:defRPr>
            </a:lvl1pPr>
            <a:lvl2pPr lvl="1" marR="0" algn="ctr">
              <a:lnSpc>
                <a:spcPct val="100000"/>
              </a:lnSpc>
              <a:spcBef>
                <a:spcPts val="0"/>
              </a:spcBef>
              <a:spcAft>
                <a:spcPts val="0"/>
              </a:spcAft>
              <a:buClr>
                <a:srgbClr val="FFFFFF"/>
              </a:buClr>
              <a:buSzPts val="4000"/>
              <a:buFont typeface="Helvetica Neue"/>
              <a:buNone/>
              <a:defRPr b="1" i="0" sz="4000" u="none" cap="none" strike="noStrike">
                <a:solidFill>
                  <a:srgbClr val="FFFFFF"/>
                </a:solidFill>
                <a:latin typeface="Helvetica Neue"/>
                <a:ea typeface="Helvetica Neue"/>
                <a:cs typeface="Helvetica Neue"/>
                <a:sym typeface="Helvetica Neue"/>
              </a:defRPr>
            </a:lvl2pPr>
            <a:lvl3pPr lvl="2" marR="0" algn="ctr">
              <a:lnSpc>
                <a:spcPct val="100000"/>
              </a:lnSpc>
              <a:spcBef>
                <a:spcPts val="0"/>
              </a:spcBef>
              <a:spcAft>
                <a:spcPts val="0"/>
              </a:spcAft>
              <a:buClr>
                <a:srgbClr val="FFFFFF"/>
              </a:buClr>
              <a:buSzPts val="4000"/>
              <a:buFont typeface="Helvetica Neue"/>
              <a:buNone/>
              <a:defRPr b="1" i="0" sz="4000" u="none" cap="none" strike="noStrike">
                <a:solidFill>
                  <a:srgbClr val="FFFFFF"/>
                </a:solidFill>
                <a:latin typeface="Helvetica Neue"/>
                <a:ea typeface="Helvetica Neue"/>
                <a:cs typeface="Helvetica Neue"/>
                <a:sym typeface="Helvetica Neue"/>
              </a:defRPr>
            </a:lvl3pPr>
            <a:lvl4pPr lvl="3" marR="0" algn="ctr">
              <a:lnSpc>
                <a:spcPct val="100000"/>
              </a:lnSpc>
              <a:spcBef>
                <a:spcPts val="0"/>
              </a:spcBef>
              <a:spcAft>
                <a:spcPts val="0"/>
              </a:spcAft>
              <a:buClr>
                <a:srgbClr val="FFFFFF"/>
              </a:buClr>
              <a:buSzPts val="4000"/>
              <a:buFont typeface="Helvetica Neue"/>
              <a:buNone/>
              <a:defRPr b="1" i="0" sz="4000" u="none" cap="none" strike="noStrike">
                <a:solidFill>
                  <a:srgbClr val="FFFFFF"/>
                </a:solidFill>
                <a:latin typeface="Helvetica Neue"/>
                <a:ea typeface="Helvetica Neue"/>
                <a:cs typeface="Helvetica Neue"/>
                <a:sym typeface="Helvetica Neue"/>
              </a:defRPr>
            </a:lvl4pPr>
            <a:lvl5pPr lvl="4" marR="0" algn="ctr">
              <a:lnSpc>
                <a:spcPct val="100000"/>
              </a:lnSpc>
              <a:spcBef>
                <a:spcPts val="0"/>
              </a:spcBef>
              <a:spcAft>
                <a:spcPts val="0"/>
              </a:spcAft>
              <a:buClr>
                <a:srgbClr val="FFFFFF"/>
              </a:buClr>
              <a:buSzPts val="4000"/>
              <a:buFont typeface="Helvetica Neue"/>
              <a:buNone/>
              <a:defRPr b="1" i="0" sz="4000" u="none" cap="none" strike="noStrike">
                <a:solidFill>
                  <a:srgbClr val="FFFFFF"/>
                </a:solidFill>
                <a:latin typeface="Helvetica Neue"/>
                <a:ea typeface="Helvetica Neue"/>
                <a:cs typeface="Helvetica Neue"/>
                <a:sym typeface="Helvetica Neue"/>
              </a:defRPr>
            </a:lvl5pPr>
            <a:lvl6pPr lvl="5" marR="0" algn="ctr">
              <a:lnSpc>
                <a:spcPct val="100000"/>
              </a:lnSpc>
              <a:spcBef>
                <a:spcPts val="0"/>
              </a:spcBef>
              <a:spcAft>
                <a:spcPts val="0"/>
              </a:spcAft>
              <a:buClr>
                <a:srgbClr val="FFFFFF"/>
              </a:buClr>
              <a:buSzPts val="4000"/>
              <a:buFont typeface="Helvetica Neue"/>
              <a:buNone/>
              <a:defRPr b="1" i="0" sz="4000" u="none" cap="none" strike="noStrike">
                <a:solidFill>
                  <a:srgbClr val="FFFFFF"/>
                </a:solidFill>
                <a:latin typeface="Helvetica Neue"/>
                <a:ea typeface="Helvetica Neue"/>
                <a:cs typeface="Helvetica Neue"/>
                <a:sym typeface="Helvetica Neue"/>
              </a:defRPr>
            </a:lvl6pPr>
            <a:lvl7pPr lvl="6" marR="0" algn="ctr">
              <a:lnSpc>
                <a:spcPct val="100000"/>
              </a:lnSpc>
              <a:spcBef>
                <a:spcPts val="0"/>
              </a:spcBef>
              <a:spcAft>
                <a:spcPts val="0"/>
              </a:spcAft>
              <a:buClr>
                <a:srgbClr val="FFFFFF"/>
              </a:buClr>
              <a:buSzPts val="4000"/>
              <a:buFont typeface="Helvetica Neue"/>
              <a:buNone/>
              <a:defRPr b="1" i="0" sz="4000" u="none" cap="none" strike="noStrike">
                <a:solidFill>
                  <a:srgbClr val="FFFFFF"/>
                </a:solidFill>
                <a:latin typeface="Helvetica Neue"/>
                <a:ea typeface="Helvetica Neue"/>
                <a:cs typeface="Helvetica Neue"/>
                <a:sym typeface="Helvetica Neue"/>
              </a:defRPr>
            </a:lvl7pPr>
            <a:lvl8pPr lvl="7" marR="0" algn="ctr">
              <a:lnSpc>
                <a:spcPct val="100000"/>
              </a:lnSpc>
              <a:spcBef>
                <a:spcPts val="0"/>
              </a:spcBef>
              <a:spcAft>
                <a:spcPts val="0"/>
              </a:spcAft>
              <a:buClr>
                <a:srgbClr val="FFFFFF"/>
              </a:buClr>
              <a:buSzPts val="4000"/>
              <a:buFont typeface="Helvetica Neue"/>
              <a:buNone/>
              <a:defRPr b="1" i="0" sz="4000" u="none" cap="none" strike="noStrike">
                <a:solidFill>
                  <a:srgbClr val="FFFFFF"/>
                </a:solidFill>
                <a:latin typeface="Helvetica Neue"/>
                <a:ea typeface="Helvetica Neue"/>
                <a:cs typeface="Helvetica Neue"/>
                <a:sym typeface="Helvetica Neue"/>
              </a:defRPr>
            </a:lvl8pPr>
            <a:lvl9pPr lvl="8" marR="0" algn="ctr">
              <a:lnSpc>
                <a:spcPct val="100000"/>
              </a:lnSpc>
              <a:spcBef>
                <a:spcPts val="0"/>
              </a:spcBef>
              <a:spcAft>
                <a:spcPts val="0"/>
              </a:spcAft>
              <a:buClr>
                <a:srgbClr val="FFFFFF"/>
              </a:buClr>
              <a:buSzPts val="4000"/>
              <a:buFont typeface="Helvetica Neue"/>
              <a:buNone/>
              <a:defRPr b="1" i="0" sz="4000" u="none" cap="none" strike="noStrike">
                <a:solidFill>
                  <a:srgbClr val="FFFFFF"/>
                </a:solidFill>
                <a:latin typeface="Helvetica Neue"/>
                <a:ea typeface="Helvetica Neue"/>
                <a:cs typeface="Helvetica Neue"/>
                <a:sym typeface="Helvetica Neue"/>
              </a:defRPr>
            </a:lvl9pPr>
          </a:lstStyle>
          <a:p/>
        </p:txBody>
      </p:sp>
      <p:sp>
        <p:nvSpPr>
          <p:cNvPr id="47" name="Google Shape;47;p6"/>
          <p:cNvSpPr txBox="1"/>
          <p:nvPr>
            <p:ph idx="12" type="sldNum"/>
          </p:nvPr>
        </p:nvSpPr>
        <p:spPr>
          <a:xfrm>
            <a:off x="8472458" y="4663217"/>
            <a:ext cx="548700" cy="393600"/>
          </a:xfrm>
          <a:prstGeom prst="rect">
            <a:avLst/>
          </a:prstGeom>
          <a:noFill/>
          <a:ln>
            <a:noFill/>
          </a:ln>
        </p:spPr>
        <p:txBody>
          <a:bodyPr anchorCtr="0" anchor="ctr" bIns="32750" lIns="32750" spcFirstLastPara="1" rIns="32750" wrap="square" tIns="32750">
            <a:noAutofit/>
          </a:bodyPr>
          <a:lstStyle>
            <a:lvl1pPr indent="0" lvl="0"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2_section">
  <p:cSld name="AUTOLAYOUT_4">
    <p:bg>
      <p:bgPr>
        <a:solidFill>
          <a:srgbClr val="FFFFFF"/>
        </a:solidFill>
      </p:bgPr>
    </p:bg>
    <p:spTree>
      <p:nvGrpSpPr>
        <p:cNvPr id="48" name="Shape 48"/>
        <p:cNvGrpSpPr/>
        <p:nvPr/>
      </p:nvGrpSpPr>
      <p:grpSpPr>
        <a:xfrm>
          <a:off x="0" y="0"/>
          <a:ext cx="0" cy="0"/>
          <a:chOff x="0" y="0"/>
          <a:chExt cx="0" cy="0"/>
        </a:xfrm>
      </p:grpSpPr>
      <p:sp>
        <p:nvSpPr>
          <p:cNvPr id="49" name="Google Shape;49;p7"/>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
          <p:cNvSpPr/>
          <p:nvPr/>
        </p:nvSpPr>
        <p:spPr>
          <a:xfrm>
            <a:off x="2448225" y="447900"/>
            <a:ext cx="4247700" cy="42477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a:off x="2571825" y="571500"/>
            <a:ext cx="4000500" cy="4000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7"/>
          <p:cNvSpPr txBox="1"/>
          <p:nvPr>
            <p:ph type="title"/>
          </p:nvPr>
        </p:nvSpPr>
        <p:spPr>
          <a:xfrm>
            <a:off x="3019425" y="1662150"/>
            <a:ext cx="3105300" cy="1819200"/>
          </a:xfrm>
          <a:prstGeom prst="rect">
            <a:avLst/>
          </a:prstGeom>
          <a:noFill/>
          <a:ln>
            <a:noFill/>
          </a:ln>
        </p:spPr>
        <p:txBody>
          <a:bodyPr anchorCtr="0" anchor="ctr" bIns="32750" lIns="32750" spcFirstLastPara="1" rIns="32750" wrap="square" tIns="32750">
            <a:noAutofit/>
          </a:bodyPr>
          <a:lstStyle>
            <a:lvl1pPr lvl="0" marR="0" algn="ctr">
              <a:lnSpc>
                <a:spcPct val="100000"/>
              </a:lnSpc>
              <a:spcBef>
                <a:spcPts val="0"/>
              </a:spcBef>
              <a:spcAft>
                <a:spcPts val="0"/>
              </a:spcAft>
              <a:buClr>
                <a:srgbClr val="000000"/>
              </a:buClr>
              <a:buSzPts val="5200"/>
              <a:buFont typeface="Helvetica Neue"/>
              <a:buNone/>
              <a:defRPr b="1" i="0" sz="4000" u="none" cap="none" strike="noStrike">
                <a:solidFill>
                  <a:srgbClr val="434343"/>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1" i="0" sz="2800" u="none" cap="none" strike="noStrike">
                <a:solidFill>
                  <a:srgbClr val="434343"/>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1" i="0" sz="2800" u="none" cap="none" strike="noStrike">
                <a:solidFill>
                  <a:srgbClr val="434343"/>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1" i="0" sz="2800" u="none" cap="none" strike="noStrike">
                <a:solidFill>
                  <a:srgbClr val="434343"/>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1" i="0" sz="2800" u="none" cap="none" strike="noStrike">
                <a:solidFill>
                  <a:srgbClr val="434343"/>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1" i="0" sz="2800" u="none" cap="none" strike="noStrike">
                <a:solidFill>
                  <a:srgbClr val="434343"/>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1" i="0" sz="2800" u="none" cap="none" strike="noStrike">
                <a:solidFill>
                  <a:srgbClr val="434343"/>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1" i="0" sz="2800" u="none" cap="none" strike="noStrike">
                <a:solidFill>
                  <a:srgbClr val="434343"/>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1" i="0" sz="2800" u="none" cap="none" strike="noStrike">
                <a:solidFill>
                  <a:srgbClr val="434343"/>
                </a:solidFill>
                <a:latin typeface="Helvetica Neue"/>
                <a:ea typeface="Helvetica Neue"/>
                <a:cs typeface="Helvetica Neue"/>
                <a:sym typeface="Helvetica Neue"/>
              </a:defRPr>
            </a:lvl9pPr>
          </a:lstStyle>
          <a:p/>
        </p:txBody>
      </p:sp>
      <p:sp>
        <p:nvSpPr>
          <p:cNvPr id="53" name="Google Shape;53;p7"/>
          <p:cNvSpPr txBox="1"/>
          <p:nvPr>
            <p:ph idx="12" type="sldNum"/>
          </p:nvPr>
        </p:nvSpPr>
        <p:spPr>
          <a:xfrm>
            <a:off x="8472458" y="4663217"/>
            <a:ext cx="548700" cy="393600"/>
          </a:xfrm>
          <a:prstGeom prst="rect">
            <a:avLst/>
          </a:prstGeom>
          <a:noFill/>
          <a:ln>
            <a:noFill/>
          </a:ln>
        </p:spPr>
        <p:txBody>
          <a:bodyPr anchorCtr="0" anchor="ctr" bIns="32750" lIns="32750" spcFirstLastPara="1" rIns="32750" wrap="square" tIns="32750">
            <a:noAutofit/>
          </a:bodyPr>
          <a:lstStyle>
            <a:lvl1pPr indent="0" lvl="0"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1000"/>
              <a:buFont typeface="Helvetica Neue Light"/>
              <a:buNone/>
              <a:defRPr b="0" i="0" sz="1000" u="none" cap="none" strike="noStrike">
                <a:solidFill>
                  <a:srgbClr val="FFFFF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8"/>
          <p:cNvSpPr/>
          <p:nvPr/>
        </p:nvSpPr>
        <p:spPr>
          <a:xfrm>
            <a:off x="4572000" y="-125"/>
            <a:ext cx="4572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8"/>
          <p:cNvSpPr txBox="1"/>
          <p:nvPr>
            <p:ph type="title"/>
          </p:nvPr>
        </p:nvSpPr>
        <p:spPr>
          <a:xfrm>
            <a:off x="265500" y="1233175"/>
            <a:ext cx="4045200" cy="1482300"/>
          </a:xfrm>
          <a:prstGeom prst="rect">
            <a:avLst/>
          </a:prstGeom>
          <a:noFill/>
          <a:ln>
            <a:noFill/>
          </a:ln>
        </p:spPr>
        <p:txBody>
          <a:bodyPr anchorCtr="0" anchor="b" bIns="32750" lIns="32750" spcFirstLastPara="1" rIns="32750" wrap="square" tIns="32750">
            <a:noAutofit/>
          </a:bodyPr>
          <a:lstStyle>
            <a:lvl1pPr lvl="0" marR="0" algn="ctr">
              <a:lnSpc>
                <a:spcPct val="100000"/>
              </a:lnSpc>
              <a:spcBef>
                <a:spcPts val="0"/>
              </a:spcBef>
              <a:spcAft>
                <a:spcPts val="0"/>
              </a:spcAft>
              <a:buClr>
                <a:srgbClr val="000000"/>
              </a:buClr>
              <a:buSzPts val="3600"/>
              <a:buFont typeface="Helvetica Neue"/>
              <a:buNone/>
              <a:defRPr b="0" i="0" sz="36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7" name="Google Shape;57;p8"/>
          <p:cNvSpPr txBox="1"/>
          <p:nvPr>
            <p:ph idx="1" type="subTitle"/>
          </p:nvPr>
        </p:nvSpPr>
        <p:spPr>
          <a:xfrm>
            <a:off x="265500" y="2803075"/>
            <a:ext cx="4045200" cy="1235100"/>
          </a:xfrm>
          <a:prstGeom prst="rect">
            <a:avLst/>
          </a:prstGeom>
          <a:noFill/>
          <a:ln>
            <a:noFill/>
          </a:ln>
        </p:spPr>
        <p:txBody>
          <a:bodyPr anchorCtr="0" anchor="ctr" bIns="32750" lIns="32750" spcFirstLastPara="1" rIns="32750" wrap="square" tIns="32750">
            <a:noAutofit/>
          </a:bodyPr>
          <a:lstStyle>
            <a:lvl1pPr lvl="0" marR="0" algn="ctr">
              <a:lnSpc>
                <a:spcPct val="100000"/>
              </a:lnSpc>
              <a:spcBef>
                <a:spcPts val="270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270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270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270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270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270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270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270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2700"/>
              </a:spcBef>
              <a:spcAft>
                <a:spcPts val="0"/>
              </a:spcAft>
              <a:buClr>
                <a:srgbClr val="000000"/>
              </a:buClr>
              <a:buSzPts val="2100"/>
              <a:buFont typeface="Helvetica Neue"/>
              <a:buNone/>
              <a:defRPr b="0" i="0" sz="2100" u="none" cap="none" strike="noStrike">
                <a:solidFill>
                  <a:srgbClr val="000000"/>
                </a:solidFill>
                <a:latin typeface="Helvetica Neue"/>
                <a:ea typeface="Helvetica Neue"/>
                <a:cs typeface="Helvetica Neue"/>
                <a:sym typeface="Helvetica Neue"/>
              </a:defRPr>
            </a:lvl9pPr>
          </a:lstStyle>
          <a:p/>
        </p:txBody>
      </p:sp>
      <p:sp>
        <p:nvSpPr>
          <p:cNvPr id="58" name="Google Shape;58;p8"/>
          <p:cNvSpPr txBox="1"/>
          <p:nvPr>
            <p:ph idx="2" type="body"/>
          </p:nvPr>
        </p:nvSpPr>
        <p:spPr>
          <a:xfrm>
            <a:off x="4939500" y="724075"/>
            <a:ext cx="3837000" cy="3695100"/>
          </a:xfrm>
          <a:prstGeom prst="rect">
            <a:avLst/>
          </a:prstGeom>
          <a:noFill/>
          <a:ln>
            <a:noFill/>
          </a:ln>
        </p:spPr>
        <p:txBody>
          <a:bodyPr anchorCtr="0" anchor="t" bIns="32750" lIns="32750" spcFirstLastPara="1" rIns="32750" wrap="square" tIns="32750">
            <a:noAutofit/>
          </a:bodyPr>
          <a:lstStyle>
            <a:lvl1pPr indent="-342900" lvl="0" marL="457200" marR="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42900" lvl="1" marL="914400" marR="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42900" lvl="2" marL="1371600" marR="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42900" lvl="3" marL="1828800" marR="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42900" lvl="4" marL="2286000" marR="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000000"/>
              </a:buClr>
              <a:buSzPts val="1800"/>
              <a:buFont typeface="Helvetica Neue"/>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59" name="Google Shape;59;p8"/>
          <p:cNvSpPr txBox="1"/>
          <p:nvPr>
            <p:ph idx="12" type="sldNum"/>
          </p:nvPr>
        </p:nvSpPr>
        <p:spPr>
          <a:xfrm>
            <a:off x="8472458" y="4663217"/>
            <a:ext cx="548700" cy="3936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cxnSp>
        <p:nvCxnSpPr>
          <p:cNvPr id="60" name="Google Shape;60;p8"/>
          <p:cNvCxnSpPr/>
          <p:nvPr/>
        </p:nvCxnSpPr>
        <p:spPr>
          <a:xfrm flipH="1" rot="10800000">
            <a:off x="256800" y="2715319"/>
            <a:ext cx="4062600" cy="4200"/>
          </a:xfrm>
          <a:prstGeom prst="straightConnector1">
            <a:avLst/>
          </a:prstGeom>
          <a:noFill/>
          <a:ln cap="flat" cmpd="sng" w="38100">
            <a:solidFill>
              <a:srgbClr val="A61C00"/>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type="tx">
  <p:cSld name="TITLE_AND_BODY">
    <p:spTree>
      <p:nvGrpSpPr>
        <p:cNvPr id="61" name="Shape 61"/>
        <p:cNvGrpSpPr/>
        <p:nvPr/>
      </p:nvGrpSpPr>
      <p:grpSpPr>
        <a:xfrm>
          <a:off x="0" y="0"/>
          <a:ext cx="0" cy="0"/>
          <a:chOff x="0" y="0"/>
          <a:chExt cx="0" cy="0"/>
        </a:xfrm>
      </p:grpSpPr>
      <p:sp>
        <p:nvSpPr>
          <p:cNvPr id="62" name="Google Shape;62;p9"/>
          <p:cNvSpPr txBox="1"/>
          <p:nvPr>
            <p:ph idx="1" type="body"/>
          </p:nvPr>
        </p:nvSpPr>
        <p:spPr>
          <a:xfrm>
            <a:off x="892969" y="3355330"/>
            <a:ext cx="7358100" cy="274500"/>
          </a:xfrm>
          <a:prstGeom prst="rect">
            <a:avLst/>
          </a:prstGeom>
          <a:noFill/>
          <a:ln>
            <a:noFill/>
          </a:ln>
        </p:spPr>
        <p:txBody>
          <a:bodyPr anchorCtr="0" anchor="t" bIns="32750" lIns="32750" spcFirstLastPara="1" rIns="32750" wrap="square" tIns="32750">
            <a:noAutofit/>
          </a:bodyPr>
          <a:lstStyle>
            <a:lvl1pPr indent="-228600" lvl="0" marL="457200" marR="0" algn="ctr">
              <a:lnSpc>
                <a:spcPct val="100000"/>
              </a:lnSpc>
              <a:spcBef>
                <a:spcPts val="0"/>
              </a:spcBef>
              <a:spcAft>
                <a:spcPts val="0"/>
              </a:spcAft>
              <a:buClr>
                <a:srgbClr val="000000"/>
              </a:buClr>
              <a:buSzPts val="1500"/>
              <a:buFont typeface="Helvetica Neue"/>
              <a:buNone/>
              <a:defRPr b="0" i="1" sz="1500" u="none" cap="none" strike="noStrike">
                <a:solidFill>
                  <a:srgbClr val="000000"/>
                </a:solidFill>
                <a:latin typeface="Helvetica Neue"/>
                <a:ea typeface="Helvetica Neue"/>
                <a:cs typeface="Helvetica Neue"/>
                <a:sym typeface="Helvetica Neue"/>
              </a:defRPr>
            </a:lvl1pPr>
            <a:lvl2pPr indent="-419100" lvl="1" marL="914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63" name="Google Shape;63;p9"/>
          <p:cNvSpPr txBox="1"/>
          <p:nvPr>
            <p:ph idx="2" type="body"/>
          </p:nvPr>
        </p:nvSpPr>
        <p:spPr>
          <a:xfrm>
            <a:off x="892969" y="2223492"/>
            <a:ext cx="7358100" cy="375000"/>
          </a:xfrm>
          <a:prstGeom prst="rect">
            <a:avLst/>
          </a:prstGeom>
          <a:noFill/>
          <a:ln>
            <a:noFill/>
          </a:ln>
        </p:spPr>
        <p:txBody>
          <a:bodyPr anchorCtr="0" anchor="ctr" bIns="32750" lIns="32750" spcFirstLastPara="1" rIns="32750" wrap="square" tIns="32750">
            <a:noAutofit/>
          </a:bodyPr>
          <a:lstStyle>
            <a:lvl1pPr indent="-228600" lvl="0" marL="457200" marR="0" algn="ctr">
              <a:lnSpc>
                <a:spcPct val="100000"/>
              </a:lnSpc>
              <a:spcBef>
                <a:spcPts val="0"/>
              </a:spcBef>
              <a:spcAft>
                <a:spcPts val="0"/>
              </a:spcAft>
              <a:buClr>
                <a:srgbClr val="000000"/>
              </a:buClr>
              <a:buSzPts val="2200"/>
              <a:buFont typeface="Helvetica Neue"/>
              <a:buNone/>
              <a:defRPr b="0" i="0" sz="2200" u="none" cap="none" strike="noStrike">
                <a:solidFill>
                  <a:srgbClr val="000000"/>
                </a:solidFill>
                <a:latin typeface="Helvetica Neue"/>
                <a:ea typeface="Helvetica Neue"/>
                <a:cs typeface="Helvetica Neue"/>
                <a:sym typeface="Helvetica Neue"/>
              </a:defRPr>
            </a:lvl1pPr>
            <a:lvl2pPr indent="-419100" lvl="1" marL="914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pic>
        <p:nvPicPr>
          <p:cNvPr descr="影像" id="64" name="Google Shape;64;p9"/>
          <p:cNvPicPr preferRelativeResize="0"/>
          <p:nvPr/>
        </p:nvPicPr>
        <p:blipFill rotWithShape="1">
          <a:blip r:embed="rId2">
            <a:alphaModFix amt="2995"/>
          </a:blip>
          <a:srcRect b="0" l="0" r="0" t="0"/>
          <a:stretch/>
        </p:blipFill>
        <p:spPr>
          <a:xfrm>
            <a:off x="1868181" y="818536"/>
            <a:ext cx="4055729" cy="3506429"/>
          </a:xfrm>
          <a:prstGeom prst="rect">
            <a:avLst/>
          </a:prstGeom>
          <a:noFill/>
          <a:ln>
            <a:noFill/>
          </a:ln>
        </p:spPr>
      </p:pic>
      <p:grpSp>
        <p:nvGrpSpPr>
          <p:cNvPr id="65" name="Google Shape;65;p9"/>
          <p:cNvGrpSpPr/>
          <p:nvPr/>
        </p:nvGrpSpPr>
        <p:grpSpPr>
          <a:xfrm>
            <a:off x="0" y="5078960"/>
            <a:ext cx="9143745" cy="64542"/>
            <a:chOff x="0" y="0"/>
            <a:chExt cx="13004900" cy="122400"/>
          </a:xfrm>
        </p:grpSpPr>
        <p:sp>
          <p:nvSpPr>
            <p:cNvPr id="66" name="Google Shape;66;p9"/>
            <p:cNvSpPr/>
            <p:nvPr/>
          </p:nvSpPr>
          <p:spPr>
            <a:xfrm>
              <a:off x="0" y="0"/>
              <a:ext cx="3912300" cy="122400"/>
            </a:xfrm>
            <a:prstGeom prst="rect">
              <a:avLst/>
            </a:prstGeom>
            <a:solidFill>
              <a:srgbClr val="D66962"/>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sp>
          <p:nvSpPr>
            <p:cNvPr id="67" name="Google Shape;67;p9"/>
            <p:cNvSpPr/>
            <p:nvPr/>
          </p:nvSpPr>
          <p:spPr>
            <a:xfrm>
              <a:off x="3891657" y="0"/>
              <a:ext cx="5221500" cy="122400"/>
            </a:xfrm>
            <a:prstGeom prst="rect">
              <a:avLst/>
            </a:prstGeom>
            <a:solidFill>
              <a:srgbClr val="EFBA57"/>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sp>
          <p:nvSpPr>
            <p:cNvPr id="68" name="Google Shape;68;p9"/>
            <p:cNvSpPr/>
            <p:nvPr/>
          </p:nvSpPr>
          <p:spPr>
            <a:xfrm>
              <a:off x="9093200" y="0"/>
              <a:ext cx="3911700" cy="122400"/>
            </a:xfrm>
            <a:prstGeom prst="rect">
              <a:avLst/>
            </a:prstGeom>
            <a:solidFill>
              <a:srgbClr val="3068AA"/>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grpSp>
      <p:sp>
        <p:nvSpPr>
          <p:cNvPr id="69" name="Google Shape;69;p9"/>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70" name="Shape 70"/>
        <p:cNvGrpSpPr/>
        <p:nvPr/>
      </p:nvGrpSpPr>
      <p:grpSpPr>
        <a:xfrm>
          <a:off x="0" y="0"/>
          <a:ext cx="0" cy="0"/>
          <a:chOff x="0" y="0"/>
          <a:chExt cx="0" cy="0"/>
        </a:xfrm>
      </p:grpSpPr>
      <p:sp>
        <p:nvSpPr>
          <p:cNvPr id="71" name="Google Shape;71;p10"/>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sp>
        <p:nvSpPr>
          <p:cNvPr id="72" name="Google Shape;72;p10"/>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theme" Target="../theme/theme1.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8.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theme" Target="../theme/theme3.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69727" y="133945"/>
            <a:ext cx="7804500" cy="1138500"/>
          </a:xfrm>
          <a:prstGeom prst="rect">
            <a:avLst/>
          </a:prstGeom>
          <a:noFill/>
          <a:ln>
            <a:noFill/>
          </a:ln>
        </p:spPr>
        <p:txBody>
          <a:bodyPr anchorCtr="0" anchor="ctr" bIns="32750" lIns="32750" spcFirstLastPara="1" rIns="32750" wrap="square" tIns="32750">
            <a:noAutofit/>
          </a:bodyPr>
          <a:lstStyle>
            <a:lvl1pPr lvl="0"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5200"/>
              <a:buFont typeface="Helvetica Neue"/>
              <a:buNone/>
              <a:defRPr b="0" i="0" sz="5200" u="none" cap="none" strike="noStrike">
                <a:solidFill>
                  <a:srgbClr val="000000"/>
                </a:solidFill>
                <a:latin typeface="Helvetica Neue"/>
                <a:ea typeface="Helvetica Neue"/>
                <a:cs typeface="Helvetica Neue"/>
                <a:sym typeface="Helvetica Neue"/>
              </a:defRPr>
            </a:lvl9pPr>
          </a:lstStyle>
          <a:p/>
        </p:txBody>
      </p:sp>
      <p:grpSp>
        <p:nvGrpSpPr>
          <p:cNvPr id="7" name="Google Shape;7;p1"/>
          <p:cNvGrpSpPr/>
          <p:nvPr/>
        </p:nvGrpSpPr>
        <p:grpSpPr>
          <a:xfrm>
            <a:off x="0" y="5078960"/>
            <a:ext cx="9143745" cy="64542"/>
            <a:chOff x="0" y="0"/>
            <a:chExt cx="13004900" cy="122400"/>
          </a:xfrm>
        </p:grpSpPr>
        <p:sp>
          <p:nvSpPr>
            <p:cNvPr id="8" name="Google Shape;8;p1"/>
            <p:cNvSpPr/>
            <p:nvPr/>
          </p:nvSpPr>
          <p:spPr>
            <a:xfrm>
              <a:off x="0" y="0"/>
              <a:ext cx="3912300" cy="122400"/>
            </a:xfrm>
            <a:prstGeom prst="rect">
              <a:avLst/>
            </a:prstGeom>
            <a:solidFill>
              <a:srgbClr val="D66962"/>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sp>
          <p:nvSpPr>
            <p:cNvPr id="9" name="Google Shape;9;p1"/>
            <p:cNvSpPr/>
            <p:nvPr/>
          </p:nvSpPr>
          <p:spPr>
            <a:xfrm>
              <a:off x="3891657" y="0"/>
              <a:ext cx="5221500" cy="122400"/>
            </a:xfrm>
            <a:prstGeom prst="rect">
              <a:avLst/>
            </a:prstGeom>
            <a:solidFill>
              <a:srgbClr val="EFBA57"/>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sp>
          <p:nvSpPr>
            <p:cNvPr id="10" name="Google Shape;10;p1"/>
            <p:cNvSpPr/>
            <p:nvPr/>
          </p:nvSpPr>
          <p:spPr>
            <a:xfrm>
              <a:off x="9093200" y="0"/>
              <a:ext cx="3911700" cy="122400"/>
            </a:xfrm>
            <a:prstGeom prst="rect">
              <a:avLst/>
            </a:prstGeom>
            <a:solidFill>
              <a:srgbClr val="3068AA"/>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1" i="0" sz="1500" u="none" cap="none" strike="noStrike">
                <a:solidFill>
                  <a:srgbClr val="000000"/>
                </a:solidFill>
                <a:latin typeface="Helvetica Neue"/>
                <a:ea typeface="Helvetica Neue"/>
                <a:cs typeface="Helvetica Neue"/>
                <a:sym typeface="Helvetica Neue"/>
              </a:endParaRPr>
            </a:p>
          </p:txBody>
        </p:sp>
      </p:grpSp>
      <p:pic>
        <p:nvPicPr>
          <p:cNvPr descr="影像" id="11" name="Google Shape;11;p1"/>
          <p:cNvPicPr preferRelativeResize="0"/>
          <p:nvPr/>
        </p:nvPicPr>
        <p:blipFill rotWithShape="1">
          <a:blip r:embed="rId1">
            <a:alphaModFix amt="18337"/>
          </a:blip>
          <a:srcRect b="0" l="0" r="0" t="0"/>
          <a:stretch/>
        </p:blipFill>
        <p:spPr>
          <a:xfrm>
            <a:off x="7054368" y="4866641"/>
            <a:ext cx="1522148" cy="201068"/>
          </a:xfrm>
          <a:prstGeom prst="rect">
            <a:avLst/>
          </a:prstGeom>
          <a:noFill/>
          <a:ln>
            <a:noFill/>
          </a:ln>
        </p:spPr>
      </p:pic>
      <p:pic>
        <p:nvPicPr>
          <p:cNvPr descr="影像" id="12" name="Google Shape;12;p1"/>
          <p:cNvPicPr preferRelativeResize="0"/>
          <p:nvPr/>
        </p:nvPicPr>
        <p:blipFill rotWithShape="1">
          <a:blip r:embed="rId2">
            <a:alphaModFix/>
          </a:blip>
          <a:srcRect b="0" l="0" r="0" t="0"/>
          <a:stretch/>
        </p:blipFill>
        <p:spPr>
          <a:xfrm>
            <a:off x="-59754" y="4439326"/>
            <a:ext cx="1355227" cy="648484"/>
          </a:xfrm>
          <a:prstGeom prst="rect">
            <a:avLst/>
          </a:prstGeom>
          <a:noFill/>
          <a:ln>
            <a:noFill/>
          </a:ln>
        </p:spPr>
      </p:pic>
      <p:sp>
        <p:nvSpPr>
          <p:cNvPr id="13" name="Google Shape;13;p1"/>
          <p:cNvSpPr txBox="1"/>
          <p:nvPr>
            <p:ph idx="1" type="body"/>
          </p:nvPr>
        </p:nvSpPr>
        <p:spPr>
          <a:xfrm>
            <a:off x="669727" y="1366242"/>
            <a:ext cx="7804500" cy="3315000"/>
          </a:xfrm>
          <a:prstGeom prst="rect">
            <a:avLst/>
          </a:prstGeom>
          <a:noFill/>
          <a:ln>
            <a:noFill/>
          </a:ln>
        </p:spPr>
        <p:txBody>
          <a:bodyPr anchorCtr="0" anchor="ctr" bIns="32750" lIns="32750" spcFirstLastPara="1" rIns="32750" wrap="square" tIns="32750">
            <a:noAutofit/>
          </a:bodyPr>
          <a:lstStyle>
            <a:lvl1pPr indent="-419100" lvl="0" marL="457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1pPr>
            <a:lvl2pPr indent="-419100" lvl="1" marL="914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2pPr>
            <a:lvl3pPr indent="-419100" lvl="2" marL="1371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3pPr>
            <a:lvl4pPr indent="-419100" lvl="3" marL="1828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4pPr>
            <a:lvl5pPr indent="-419100" lvl="4" marL="22860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5pPr>
            <a:lvl6pPr indent="-419100" lvl="5" marL="27432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419100" lvl="6" marL="32004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419100" lvl="7" marL="36576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419100" lvl="8" marL="4114800" marR="0" rtl="0" algn="l">
              <a:lnSpc>
                <a:spcPct val="100000"/>
              </a:lnSpc>
              <a:spcBef>
                <a:spcPts val="2700"/>
              </a:spcBef>
              <a:spcAft>
                <a:spcPts val="0"/>
              </a:spcAft>
              <a:buClr>
                <a:srgbClr val="000000"/>
              </a:buClr>
              <a:buSzPts val="3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14" name="Google Shape;14;p1"/>
          <p:cNvSpPr txBox="1"/>
          <p:nvPr>
            <p:ph idx="12" type="sldNum"/>
          </p:nvPr>
        </p:nvSpPr>
        <p:spPr>
          <a:xfrm>
            <a:off x="4449997" y="4902398"/>
            <a:ext cx="239100" cy="17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000"/>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6" name="Google Shape;116;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7" name="Google Shape;1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37.png"/><Relationship Id="rId6" Type="http://schemas.openxmlformats.org/officeDocument/2006/relationships/image" Target="../media/image23.png"/><Relationship Id="rId7" Type="http://schemas.openxmlformats.org/officeDocument/2006/relationships/image" Target="../media/image13.png"/><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xA21SOC6A0c" TargetMode="Externa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evelopers.facebook.com/docs/graph-api?locale=zh_TW" TargetMode="External"/><Relationship Id="rId4" Type="http://schemas.openxmlformats.org/officeDocument/2006/relationships/hyperlink" Target="https://developers.google.com/places/web-service/?hl=zh-tw" TargetMode="External"/><Relationship Id="rId5" Type="http://schemas.openxmlformats.org/officeDocument/2006/relationships/hyperlink" Target="https://www.facebook.com/robots.txt" TargetMode="External"/><Relationship Id="rId6" Type="http://schemas.openxmlformats.org/officeDocument/2006/relationships/hyperlink" Target="https://zh.wikipedia.org/zh-tw/Robots.txt" TargetMode="External"/><Relationship Id="rId7" Type="http://schemas.openxmlformats.org/officeDocument/2006/relationships/hyperlink" Target="https://support.google.com/webmasters/answer/6062608?hl=zh-Han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eveloper.mozilla.org/zh-TW/docs/Web/HTTP/Methods" TargetMode="External"/><Relationship Id="rId4" Type="http://schemas.openxmlformats.org/officeDocument/2006/relationships/hyperlink" Target="https://blog.toright.com/posts/1203/%E6%B7%BA%E8%AB%87-http-method%EF%BC%9A%E8%A1%A8%E5%96%AE%E4%B8%AD%E7%9A%84-get-%E8%88%87-post-%E6%9C%89%E4%BB%80%E9%BA%BC%E5%B7%AE%E5%88%A5%EF%BC%9F.html" TargetMode="External"/><Relationship Id="rId5" Type="http://schemas.openxmlformats.org/officeDocument/2006/relationships/image" Target="../media/image31.png"/><Relationship Id="rId6" Type="http://schemas.openxmlformats.org/officeDocument/2006/relationships/image" Target="../media/image12.png"/><Relationship Id="rId7"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eveloper.mozilla.org/zh-TW/docs/Web/HTTP/Status" TargetMode="External"/><Relationship Id="rId4" Type="http://schemas.openxmlformats.org/officeDocument/2006/relationships/image" Target="../media/image31.png"/><Relationship Id="rId5" Type="http://schemas.openxmlformats.org/officeDocument/2006/relationships/image" Target="../media/image12.png"/><Relationship Id="rId6" Type="http://schemas.openxmlformats.org/officeDocument/2006/relationships/image" Target="../media/image27.png"/><Relationship Id="rId7"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12.png"/><Relationship Id="rId5" Type="http://schemas.openxmlformats.org/officeDocument/2006/relationships/image" Target="../media/image30.png"/><Relationship Id="rId6"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crummy.com/software/BeautifulSoup/bs4/doc/#installing-a-parser" TargetMode="Externa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crummy.com/software/BeautifulSoup/bs4/doc/"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www.boxofficemojo.com/yearl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youtube.com/watch?v=cNR7dIEVPQ4" TargetMode="External"/><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bYUhggumgtw" TargetMode="External"/><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thsrc.com.tw/tw/TimeTable/SearchResult" TargetMode="External"/><Relationship Id="rId4" Type="http://schemas.openxmlformats.org/officeDocument/2006/relationships/image" Target="../media/image40.png"/><Relationship Id="rId5"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thsrc.com.tw/tw/TimeTable/SearchResult" TargetMode="Externa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youtube.com/playlist?list=PL1f_B9coMEeDVqxfkjZKrxtuzRdoDsrLb" TargetMode="External"/><Relationship Id="rId4" Type="http://schemas.openxmlformats.org/officeDocument/2006/relationships/hyperlink" Target="https://drive.google.com/file/d/1ii7HHXdc-9ownrBDHzC0NhE5QtJ2EquR/view?usp=sharing" TargetMode="External"/><Relationship Id="rId5" Type="http://schemas.openxmlformats.org/officeDocument/2006/relationships/hyperlink" Target="https://github.com/afunTW/Python-Crawling-Tutorial" TargetMode="External"/><Relationship Id="rId6" Type="http://schemas.openxmlformats.org/officeDocument/2006/relationships/hyperlink" Target="https://github.com/afunTW/Test-Crawling-Website" TargetMode="External"/><Relationship Id="rId7" Type="http://schemas.openxmlformats.org/officeDocument/2006/relationships/hyperlink" Target="https://drive.google.com/file/d/1vhD_zTrNCg_mXVsJel7Wd-jZ63YVjcUl/view?usp=shar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thsrc.com.tw/tw/TimeTable/SearchResult" TargetMode="Externa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thsrc.com.tw/tw/TimeTable/SearchResul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hyperlink" Target="http://www.kingbus.com.tw/ticketRoute.php"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0.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www.youtube.com/watch?v=6xwiOBD51W8" TargetMode="External"/><Relationship Id="rId4" Type="http://schemas.openxmlformats.org/officeDocument/2006/relationships/image" Target="../media/image5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gushi.tw/" TargetMode="Externa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1.png"/><Relationship Id="rId4" Type="http://schemas.openxmlformats.org/officeDocument/2006/relationships/image" Target="../media/image12.png"/><Relationship Id="rId5" Type="http://schemas.openxmlformats.org/officeDocument/2006/relationships/image" Target="../media/image61.png"/><Relationship Id="rId6" Type="http://schemas.openxmlformats.org/officeDocument/2006/relationships/image" Target="../media/image24.png"/><Relationship Id="rId7"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12.png"/><Relationship Id="rId6" Type="http://schemas.openxmlformats.org/officeDocument/2006/relationships/image" Target="../media/image67.png"/><Relationship Id="rId7"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1.png"/><Relationship Id="rId4" Type="http://schemas.openxmlformats.org/officeDocument/2006/relationships/image" Target="../media/image12.png"/><Relationship Id="rId5" Type="http://schemas.openxmlformats.org/officeDocument/2006/relationships/image" Target="../media/image61.png"/><Relationship Id="rId6" Type="http://schemas.openxmlformats.org/officeDocument/2006/relationships/image" Target="../media/image24.png"/><Relationship Id="rId7"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12.png"/><Relationship Id="rId6" Type="http://schemas.openxmlformats.org/officeDocument/2006/relationships/image" Target="../media/image62.png"/><Relationship Id="rId7"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1.png"/><Relationship Id="rId4" Type="http://schemas.openxmlformats.org/officeDocument/2006/relationships/image" Target="../media/image12.png"/><Relationship Id="rId5" Type="http://schemas.openxmlformats.org/officeDocument/2006/relationships/image" Target="../media/image61.png"/><Relationship Id="rId6" Type="http://schemas.openxmlformats.org/officeDocument/2006/relationships/image" Target="../media/image24.png"/><Relationship Id="rId7" Type="http://schemas.openxmlformats.org/officeDocument/2006/relationships/image" Target="../media/image59.png"/><Relationship Id="rId8"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hyperlink" Target="https://www.pexels.co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www.youtube.com/watch?v=5JKgI1FZeH8" TargetMode="External"/><Relationship Id="rId4" Type="http://schemas.openxmlformats.org/officeDocument/2006/relationships/image" Target="../media/image7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www.youtube.com/watch?v=6nB5RjnIa64" TargetMode="External"/><Relationship Id="rId4" Type="http://schemas.openxmlformats.org/officeDocument/2006/relationships/image" Target="../media/image6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1.png"/><Relationship Id="rId4" Type="http://schemas.openxmlformats.org/officeDocument/2006/relationships/image" Target="../media/image68.png"/><Relationship Id="rId5"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hyperlink" Target="https://afuntw.github.io/Test-Crawling-Website/pages/portfolio/index.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www.youtube.com/watch?v=93TvZvPQUdU" TargetMode="External"/><Relationship Id="rId4" Type="http://schemas.openxmlformats.org/officeDocument/2006/relationships/image" Target="../media/image6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www.youtube.com/watch?v=8R30c_G6SZY" TargetMode="External"/><Relationship Id="rId4" Type="http://schemas.openxmlformats.org/officeDocument/2006/relationships/image" Target="../media/image8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9.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TAme_hdeg04" TargetMode="Externa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7.png"/><Relationship Id="rId4" Type="http://schemas.openxmlformats.org/officeDocument/2006/relationships/image" Target="../media/image76.png"/><Relationship Id="rId5"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exam.lib.ntu.edu.tw/graduate"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31.png"/><Relationship Id="rId6" Type="http://schemas.openxmlformats.org/officeDocument/2006/relationships/image" Target="../media/image12.png"/><Relationship Id="rId7"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140.112.115.12/exam/sites/default/files/exam/graduate/106g/106_graduate_4.pdf&amp;nid=5814" TargetMode="Externa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exam.lib.ntu.edu.tw/graduate" TargetMode="External"/><Relationship Id="rId4" Type="http://schemas.openxmlformats.org/officeDocument/2006/relationships/hyperlink" Target="http://exam.lib.ntu.edu.tw/graduat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github.com/python/cpython/blob/3.6/Lib/urllib/parse.py#L480-L546" TargetMode="External"/><Relationship Id="rId4" Type="http://schemas.openxmlformats.org/officeDocument/2006/relationships/hyperlink" Target="https://github.com/python/cpython/blob/3.6/Lib/urllib/parse.py#L361-L375" TargetMode="External"/><Relationship Id="rId5" Type="http://schemas.openxmlformats.org/officeDocument/2006/relationships/image" Target="../media/image81.png"/><Relationship Id="rId6" Type="http://schemas.openxmlformats.org/officeDocument/2006/relationships/image" Target="../media/image9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1.png"/><Relationship Id="rId7"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www.youtube.com/watch?v=9X6IKDqZBoQ" TargetMode="External"/><Relationship Id="rId4" Type="http://schemas.openxmlformats.org/officeDocument/2006/relationships/image" Target="../media/image8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www.youtube.com/watch?v=IT3nOa33Btg" TargetMode="External"/><Relationship Id="rId4" Type="http://schemas.openxmlformats.org/officeDocument/2006/relationships/image" Target="../media/image8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docs.python.org/3/library/urllib.request.html#module-urllib.request" TargetMode="External"/><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1.png"/><Relationship Id="rId4" Type="http://schemas.openxmlformats.org/officeDocument/2006/relationships/image" Target="../media/image12.png"/><Relationship Id="rId5" Type="http://schemas.openxmlformats.org/officeDocument/2006/relationships/image" Target="../media/image61.png"/><Relationship Id="rId6" Type="http://schemas.openxmlformats.org/officeDocument/2006/relationships/image" Target="../media/image24.png"/><Relationship Id="rId7" Type="http://schemas.openxmlformats.org/officeDocument/2006/relationships/image" Target="../media/image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1.png"/><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4.png"/><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hyperlink" Target="http://exam.lib.ntu.edu.tw/graduat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www.youtube.com/watch?v=7bBifl0CiJg" TargetMode="External"/><Relationship Id="rId4" Type="http://schemas.openxmlformats.org/officeDocument/2006/relationships/image" Target="../media/image9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40"/>
          <p:cNvSpPr txBox="1"/>
          <p:nvPr>
            <p:ph type="title"/>
          </p:nvPr>
        </p:nvSpPr>
        <p:spPr>
          <a:xfrm>
            <a:off x="892969" y="1259086"/>
            <a:ext cx="7358100" cy="17412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0" i="0" lang="zh-TW" sz="5200" u="none" cap="none" strike="noStrike">
                <a:solidFill>
                  <a:srgbClr val="000000"/>
                </a:solidFill>
                <a:latin typeface="Helvetica Neue"/>
                <a:ea typeface="Helvetica Neue"/>
                <a:cs typeface="Helvetica Neue"/>
                <a:sym typeface="Helvetica Neue"/>
              </a:rPr>
              <a:t>Python Crawling</a:t>
            </a:r>
            <a:endParaRPr b="0" i="0" sz="5200" u="none" cap="none" strike="noStrike">
              <a:solidFill>
                <a:srgbClr val="000000"/>
              </a:solidFill>
              <a:latin typeface="Helvetica Neue"/>
              <a:ea typeface="Helvetica Neue"/>
              <a:cs typeface="Helvetica Neue"/>
              <a:sym typeface="Helvetica Neue"/>
            </a:endParaRPr>
          </a:p>
        </p:txBody>
      </p:sp>
      <p:sp>
        <p:nvSpPr>
          <p:cNvPr id="210" name="Google Shape;210;p40"/>
          <p:cNvSpPr txBox="1"/>
          <p:nvPr>
            <p:ph idx="1" type="body"/>
          </p:nvPr>
        </p:nvSpPr>
        <p:spPr>
          <a:xfrm>
            <a:off x="892969" y="3053953"/>
            <a:ext cx="7358100" cy="589500"/>
          </a:xfrm>
          <a:prstGeom prst="rect">
            <a:avLst/>
          </a:prstGeom>
          <a:noFill/>
          <a:ln>
            <a:noFill/>
          </a:ln>
        </p:spPr>
        <p:txBody>
          <a:bodyPr anchorCtr="0" anchor="t" bIns="32750" lIns="32750" spcFirstLastPara="1" rIns="32750" wrap="square" tIns="32750">
            <a:noAutofit/>
          </a:bodyPr>
          <a:lstStyle/>
          <a:p>
            <a:pPr indent="0" lvl="0" marL="0" marR="0" rtl="0" algn="r">
              <a:lnSpc>
                <a:spcPct val="100000"/>
              </a:lnSpc>
              <a:spcBef>
                <a:spcPts val="0"/>
              </a:spcBef>
              <a:spcAft>
                <a:spcPts val="0"/>
              </a:spcAft>
              <a:buClr>
                <a:srgbClr val="000000"/>
              </a:buClr>
              <a:buSzPts val="2400"/>
              <a:buFont typeface="Helvetica Neue"/>
              <a:buNone/>
            </a:pPr>
            <a:r>
              <a:rPr b="0" i="0" lang="zh-TW" sz="2400" u="none" cap="none" strike="noStrike">
                <a:solidFill>
                  <a:srgbClr val="999999"/>
                </a:solidFill>
                <a:latin typeface="Helvetica Neue"/>
                <a:ea typeface="Helvetica Neue"/>
                <a:cs typeface="Helvetica Neue"/>
                <a:sym typeface="Helvetica Neue"/>
              </a:rPr>
              <a:t>Chen-Ming Yang (@afun), Eric Li</a:t>
            </a:r>
            <a:endParaRPr b="0" i="0" sz="2400" u="none" cap="none" strike="noStrike">
              <a:solidFill>
                <a:srgbClr val="999999"/>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9"/>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爬蟲目的</a:t>
            </a:r>
            <a:endParaRPr b="0" i="0" sz="3600" u="none" cap="none" strike="noStrike">
              <a:solidFill>
                <a:srgbClr val="000000"/>
              </a:solidFill>
              <a:latin typeface="Helvetica Neue"/>
              <a:ea typeface="Helvetica Neue"/>
              <a:cs typeface="Helvetica Neue"/>
              <a:sym typeface="Helvetica Neue"/>
            </a:endParaRPr>
          </a:p>
        </p:txBody>
      </p:sp>
      <p:sp>
        <p:nvSpPr>
          <p:cNvPr id="272" name="Google Shape;272;p49"/>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做深度學習的時候，缺 training data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做文字探勘的時候，缺文本 data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做輿情分析的時候，缺輿論 data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做第三方平台要比價的時候，缺即時價格資訊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在做各種實驗或是分析的時候，總是會遇到缺少資料的時候</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不論是否要即時性，或是要大量資料，都有爬蟲的需求</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50"/>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Python 爬蟲</a:t>
            </a:r>
            <a:endParaRPr b="0" i="0" sz="3600" u="none" cap="none" strike="noStrike">
              <a:solidFill>
                <a:srgbClr val="000000"/>
              </a:solidFill>
              <a:latin typeface="Helvetica Neue"/>
              <a:ea typeface="Helvetica Neue"/>
              <a:cs typeface="Helvetica Neue"/>
              <a:sym typeface="Helvetica Neue"/>
            </a:endParaRPr>
          </a:p>
        </p:txBody>
      </p:sp>
      <p:sp>
        <p:nvSpPr>
          <p:cNvPr id="278" name="Google Shape;278;p50"/>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很多程式語言都可以撰寫爬蟲程式，但是因為 Python 學習門檻較低</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所以這份 Tutorial 會以 Python 當作主要使用的程式語言</a:t>
            </a:r>
            <a:br>
              <a:rPr b="0" i="0" lang="zh-TW" sz="1800" u="none" cap="none" strike="noStrike">
                <a:solidFill>
                  <a:srgbClr val="000000"/>
                </a:solidFill>
                <a:latin typeface="Arial"/>
                <a:ea typeface="Arial"/>
                <a:cs typeface="Arial"/>
                <a:sym typeface="Arial"/>
              </a:rPr>
            </a:br>
            <a:r>
              <a:rPr b="0" i="0" lang="zh-TW" sz="1800" u="none" cap="none" strike="sngStrike">
                <a:solidFill>
                  <a:srgbClr val="000000"/>
                </a:solidFill>
                <a:latin typeface="Arial"/>
                <a:ea typeface="Arial"/>
                <a:cs typeface="Arial"/>
                <a:sym typeface="Arial"/>
              </a:rPr>
              <a:t>(Python 的中文是大蟒蛇，爬蟲類...，跟爬蟲程式沒有關係！)</a:t>
            </a:r>
            <a:endParaRPr b="0" i="0" sz="1800" u="none" cap="none" strike="sng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Arial"/>
                <a:ea typeface="Arial"/>
                <a:cs typeface="Arial"/>
                <a:sym typeface="Arial"/>
              </a:rPr>
              <a:t>雖然 Python 在爬蟲這邊需要用到的概念不難，</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但還是建議先熟悉 Python 基本語法之後再來參考這份 Tutorial</a:t>
            </a:r>
            <a:endParaRPr b="0" i="0" sz="1800" u="none" cap="none" strike="noStrike">
              <a:solidFill>
                <a:srgbClr val="000000"/>
              </a:solidFill>
              <a:latin typeface="Arial"/>
              <a:ea typeface="Arial"/>
              <a:cs typeface="Arial"/>
              <a:sym typeface="Arial"/>
            </a:endParaRPr>
          </a:p>
        </p:txBody>
      </p:sp>
      <p:pic>
        <p:nvPicPr>
          <p:cNvPr id="279" name="Google Shape;279;p50"/>
          <p:cNvPicPr preferRelativeResize="0"/>
          <p:nvPr/>
        </p:nvPicPr>
        <p:blipFill rotWithShape="1">
          <a:blip r:embed="rId3">
            <a:alphaModFix/>
          </a:blip>
          <a:srcRect b="0" l="0" r="0" t="0"/>
          <a:stretch/>
        </p:blipFill>
        <p:spPr>
          <a:xfrm>
            <a:off x="7495798" y="3432073"/>
            <a:ext cx="1192275" cy="119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1"/>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基本爬蟲流程</a:t>
            </a:r>
            <a:endParaRPr b="0" i="0" sz="3600" u="none" cap="none" strike="noStrike">
              <a:solidFill>
                <a:srgbClr val="000000"/>
              </a:solidFill>
              <a:latin typeface="Helvetica Neue"/>
              <a:ea typeface="Helvetica Neue"/>
              <a:cs typeface="Helvetica Neue"/>
              <a:sym typeface="Helvetica Neue"/>
            </a:endParaRPr>
          </a:p>
        </p:txBody>
      </p:sp>
      <p:sp>
        <p:nvSpPr>
          <p:cNvPr id="285" name="Google Shape;285;p51"/>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342900" lvl="0" marL="457200" marR="0" rtl="0" algn="l">
              <a:lnSpc>
                <a:spcPct val="115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取得網站的 HTML</a:t>
            </a:r>
            <a:endParaRPr b="0" i="0" sz="18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透過 requests 送出請求取得 HTML</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解析資料以取得目標資訊</a:t>
            </a:r>
            <a:endParaRPr b="0" i="0" sz="18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透過瀏覽器的開發者工具，觀察目標資訊位置</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透過 BeautifulSoup 解析 HTML</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重複以上過程</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爬蟲眼中的網站</a:t>
            </a:r>
            <a:endParaRPr b="0" i="0" sz="3600" u="none" cap="none" strike="noStrike">
              <a:solidFill>
                <a:srgbClr val="000000"/>
              </a:solidFill>
              <a:latin typeface="Helvetica Neue"/>
              <a:ea typeface="Helvetica Neue"/>
              <a:cs typeface="Helvetica Neue"/>
              <a:sym typeface="Helvetica Neue"/>
            </a:endParaRPr>
          </a:p>
        </p:txBody>
      </p:sp>
      <p:sp>
        <p:nvSpPr>
          <p:cNvPr id="291" name="Google Shape;291;p52"/>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92" name="Google Shape;292;p52"/>
          <p:cNvPicPr preferRelativeResize="0"/>
          <p:nvPr/>
        </p:nvPicPr>
        <p:blipFill rotWithShape="1">
          <a:blip r:embed="rId3">
            <a:alphaModFix/>
          </a:blip>
          <a:srcRect b="0" l="0" r="0" t="0"/>
          <a:stretch/>
        </p:blipFill>
        <p:spPr>
          <a:xfrm>
            <a:off x="1638987" y="1673275"/>
            <a:ext cx="640650" cy="640650"/>
          </a:xfrm>
          <a:prstGeom prst="rect">
            <a:avLst/>
          </a:prstGeom>
          <a:noFill/>
          <a:ln>
            <a:noFill/>
          </a:ln>
        </p:spPr>
      </p:pic>
      <p:pic>
        <p:nvPicPr>
          <p:cNvPr id="293" name="Google Shape;293;p52"/>
          <p:cNvPicPr preferRelativeResize="0"/>
          <p:nvPr/>
        </p:nvPicPr>
        <p:blipFill rotWithShape="1">
          <a:blip r:embed="rId4">
            <a:alphaModFix/>
          </a:blip>
          <a:srcRect b="0" l="0" r="0" t="0"/>
          <a:stretch/>
        </p:blipFill>
        <p:spPr>
          <a:xfrm>
            <a:off x="4406725" y="1152475"/>
            <a:ext cx="3255749" cy="1682249"/>
          </a:xfrm>
          <a:prstGeom prst="rect">
            <a:avLst/>
          </a:prstGeom>
          <a:noFill/>
          <a:ln cap="flat" cmpd="sng" w="9525">
            <a:solidFill>
              <a:schemeClr val="dk2"/>
            </a:solidFill>
            <a:prstDash val="solid"/>
            <a:round/>
            <a:headEnd len="sm" w="sm" type="none"/>
            <a:tailEnd len="sm" w="sm" type="none"/>
          </a:ln>
        </p:spPr>
      </p:pic>
      <p:pic>
        <p:nvPicPr>
          <p:cNvPr id="294" name="Google Shape;294;p52"/>
          <p:cNvPicPr preferRelativeResize="0"/>
          <p:nvPr/>
        </p:nvPicPr>
        <p:blipFill rotWithShape="1">
          <a:blip r:embed="rId5">
            <a:alphaModFix/>
          </a:blip>
          <a:srcRect b="0" l="0" r="0" t="0"/>
          <a:stretch/>
        </p:blipFill>
        <p:spPr>
          <a:xfrm>
            <a:off x="4406725" y="3035175"/>
            <a:ext cx="3255748" cy="1683110"/>
          </a:xfrm>
          <a:prstGeom prst="rect">
            <a:avLst/>
          </a:prstGeom>
          <a:noFill/>
          <a:ln cap="flat" cmpd="sng" w="9525">
            <a:solidFill>
              <a:schemeClr val="dk2"/>
            </a:solidFill>
            <a:prstDash val="solid"/>
            <a:round/>
            <a:headEnd len="sm" w="sm" type="none"/>
            <a:tailEnd len="sm" w="sm" type="none"/>
          </a:ln>
        </p:spPr>
      </p:pic>
      <p:grpSp>
        <p:nvGrpSpPr>
          <p:cNvPr id="295" name="Google Shape;295;p52"/>
          <p:cNvGrpSpPr/>
          <p:nvPr/>
        </p:nvGrpSpPr>
        <p:grpSpPr>
          <a:xfrm>
            <a:off x="1226375" y="3103625"/>
            <a:ext cx="1465844" cy="1286650"/>
            <a:chOff x="1580850" y="3200400"/>
            <a:chExt cx="1465844" cy="1286650"/>
          </a:xfrm>
        </p:grpSpPr>
        <p:pic>
          <p:nvPicPr>
            <p:cNvPr id="296" name="Google Shape;296;p52"/>
            <p:cNvPicPr preferRelativeResize="0"/>
            <p:nvPr/>
          </p:nvPicPr>
          <p:blipFill rotWithShape="1">
            <a:blip r:embed="rId6">
              <a:alphaModFix/>
            </a:blip>
            <a:srcRect b="0" l="0" r="0" t="0"/>
            <a:stretch/>
          </p:blipFill>
          <p:spPr>
            <a:xfrm>
              <a:off x="1580850" y="3843725"/>
              <a:ext cx="608575" cy="608575"/>
            </a:xfrm>
            <a:prstGeom prst="rect">
              <a:avLst/>
            </a:prstGeom>
            <a:noFill/>
            <a:ln>
              <a:noFill/>
            </a:ln>
          </p:spPr>
        </p:pic>
        <p:pic>
          <p:nvPicPr>
            <p:cNvPr id="297" name="Google Shape;297;p52"/>
            <p:cNvPicPr preferRelativeResize="0"/>
            <p:nvPr/>
          </p:nvPicPr>
          <p:blipFill rotWithShape="1">
            <a:blip r:embed="rId7">
              <a:alphaModFix/>
            </a:blip>
            <a:srcRect b="0" l="21694" r="21109" t="0"/>
            <a:stretch/>
          </p:blipFill>
          <p:spPr>
            <a:xfrm>
              <a:off x="2307600" y="3808975"/>
              <a:ext cx="739094" cy="678075"/>
            </a:xfrm>
            <a:prstGeom prst="rect">
              <a:avLst/>
            </a:prstGeom>
            <a:noFill/>
            <a:ln>
              <a:noFill/>
            </a:ln>
          </p:spPr>
        </p:pic>
        <p:pic>
          <p:nvPicPr>
            <p:cNvPr id="298" name="Google Shape;298;p52"/>
            <p:cNvPicPr preferRelativeResize="0"/>
            <p:nvPr/>
          </p:nvPicPr>
          <p:blipFill rotWithShape="1">
            <a:blip r:embed="rId8">
              <a:alphaModFix/>
            </a:blip>
            <a:srcRect b="0" l="0" r="0" t="0"/>
            <a:stretch/>
          </p:blipFill>
          <p:spPr>
            <a:xfrm>
              <a:off x="1970100" y="3200400"/>
              <a:ext cx="608575" cy="608575"/>
            </a:xfrm>
            <a:prstGeom prst="rect">
              <a:avLst/>
            </a:prstGeom>
            <a:noFill/>
            <a:ln>
              <a:noFill/>
            </a:ln>
          </p:spPr>
        </p:pic>
      </p:grpSp>
      <p:sp>
        <p:nvSpPr>
          <p:cNvPr id="299" name="Google Shape;299;p52"/>
          <p:cNvSpPr/>
          <p:nvPr/>
        </p:nvSpPr>
        <p:spPr>
          <a:xfrm>
            <a:off x="3239025" y="1833700"/>
            <a:ext cx="382200" cy="3198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2"/>
          <p:cNvSpPr/>
          <p:nvPr/>
        </p:nvSpPr>
        <p:spPr>
          <a:xfrm>
            <a:off x="3239025" y="3716825"/>
            <a:ext cx="382200" cy="3198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3"/>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網站的組成</a:t>
            </a:r>
            <a:endParaRPr b="0" i="0" sz="3600" u="none" cap="none" strike="noStrike">
              <a:solidFill>
                <a:srgbClr val="000000"/>
              </a:solidFill>
              <a:latin typeface="Helvetica Neue"/>
              <a:ea typeface="Helvetica Neue"/>
              <a:cs typeface="Helvetica Neue"/>
              <a:sym typeface="Helvetica Neue"/>
            </a:endParaRPr>
          </a:p>
        </p:txBody>
      </p:sp>
      <p:sp>
        <p:nvSpPr>
          <p:cNvPr id="306" name="Google Shape;306;p53"/>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網站三本柱</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100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HTML (架構)</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CSS3 (外觀)</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JavaScript (行為)</a:t>
            </a:r>
            <a:endParaRPr b="0" i="0" sz="1800" u="none" cap="none" strike="noStrike">
              <a:solidFill>
                <a:srgbClr val="000000"/>
              </a:solidFill>
              <a:latin typeface="Arial"/>
              <a:ea typeface="Arial"/>
              <a:cs typeface="Arial"/>
              <a:sym typeface="Arial"/>
            </a:endParaRPr>
          </a:p>
        </p:txBody>
      </p:sp>
      <p:pic>
        <p:nvPicPr>
          <p:cNvPr id="307" name="Google Shape;307;p53"/>
          <p:cNvPicPr preferRelativeResize="0"/>
          <p:nvPr/>
        </p:nvPicPr>
        <p:blipFill rotWithShape="1">
          <a:blip r:embed="rId3">
            <a:alphaModFix/>
          </a:blip>
          <a:srcRect b="0" l="0" r="0" t="0"/>
          <a:stretch/>
        </p:blipFill>
        <p:spPr>
          <a:xfrm>
            <a:off x="3320425" y="1619927"/>
            <a:ext cx="5062675" cy="248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4"/>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HTML (HyperText Markup Language)</a:t>
            </a:r>
            <a:endParaRPr b="0" i="0" sz="3600" u="none" cap="none" strike="noStrike">
              <a:solidFill>
                <a:srgbClr val="000000"/>
              </a:solidFill>
              <a:latin typeface="Helvetica Neue"/>
              <a:ea typeface="Helvetica Neue"/>
              <a:cs typeface="Helvetica Neue"/>
              <a:sym typeface="Helvetica Neue"/>
            </a:endParaRPr>
          </a:p>
        </p:txBody>
      </p:sp>
      <p:sp>
        <p:nvSpPr>
          <p:cNvPr id="313" name="Google Shape;313;p54"/>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HTML 又稱做超文件標記語言，是由一堆預定義好的元素組成階層式架構的文件</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元素的組成包含了</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CC0000"/>
              </a:buClr>
              <a:buSzPts val="1800"/>
              <a:buFont typeface="Arial"/>
              <a:buChar char="●"/>
            </a:pPr>
            <a:r>
              <a:rPr b="0" i="0" lang="zh-TW" sz="1800" u="none" cap="none" strike="noStrike">
                <a:solidFill>
                  <a:srgbClr val="CC0000"/>
                </a:solidFill>
                <a:latin typeface="Arial"/>
                <a:ea typeface="Arial"/>
                <a:cs typeface="Arial"/>
                <a:sym typeface="Arial"/>
              </a:rPr>
              <a:t>標籤</a:t>
            </a:r>
            <a:endParaRPr b="0" i="0" sz="1800" u="none" cap="none" strike="noStrike">
              <a:solidFill>
                <a:srgbClr val="CC0000"/>
              </a:solidFill>
              <a:latin typeface="Arial"/>
              <a:ea typeface="Arial"/>
              <a:cs typeface="Arial"/>
              <a:sym typeface="Arial"/>
            </a:endParaRPr>
          </a:p>
          <a:p>
            <a:pPr indent="-342900" lvl="0" marL="457200" marR="0" rtl="0" algn="l">
              <a:lnSpc>
                <a:spcPct val="115000"/>
              </a:lnSpc>
              <a:spcBef>
                <a:spcPts val="0"/>
              </a:spcBef>
              <a:spcAft>
                <a:spcPts val="0"/>
              </a:spcAft>
              <a:buClr>
                <a:srgbClr val="4A86E8"/>
              </a:buClr>
              <a:buSzPts val="1800"/>
              <a:buFont typeface="Arial"/>
              <a:buChar char="●"/>
            </a:pPr>
            <a:r>
              <a:rPr b="0" i="0" lang="zh-TW" sz="1800" u="none" cap="none" strike="noStrike">
                <a:solidFill>
                  <a:srgbClr val="4A86E8"/>
                </a:solidFill>
                <a:latin typeface="Arial"/>
                <a:ea typeface="Arial"/>
                <a:cs typeface="Arial"/>
                <a:sym typeface="Arial"/>
              </a:rPr>
              <a:t>屬性</a:t>
            </a:r>
            <a:endParaRPr b="0" i="0" sz="1800" u="none" cap="none" strike="noStrike">
              <a:solidFill>
                <a:srgbClr val="4A86E8"/>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內容</a:t>
            </a:r>
            <a:endParaRPr b="0" i="0" sz="1800" u="none" cap="none" strike="noStrike">
              <a:solidFill>
                <a:srgbClr val="000000"/>
              </a:solidFill>
              <a:latin typeface="Arial"/>
              <a:ea typeface="Arial"/>
              <a:cs typeface="Arial"/>
              <a:sym typeface="Arial"/>
            </a:endParaRPr>
          </a:p>
        </p:txBody>
      </p:sp>
      <p:pic>
        <p:nvPicPr>
          <p:cNvPr id="314" name="Google Shape;314;p54"/>
          <p:cNvPicPr preferRelativeResize="0"/>
          <p:nvPr/>
        </p:nvPicPr>
        <p:blipFill rotWithShape="1">
          <a:blip r:embed="rId3">
            <a:alphaModFix/>
          </a:blip>
          <a:srcRect b="0" l="0" r="0" t="0"/>
          <a:stretch/>
        </p:blipFill>
        <p:spPr>
          <a:xfrm>
            <a:off x="2278225" y="2361500"/>
            <a:ext cx="902125" cy="998350"/>
          </a:xfrm>
          <a:prstGeom prst="rect">
            <a:avLst/>
          </a:prstGeom>
          <a:noFill/>
          <a:ln>
            <a:noFill/>
          </a:ln>
        </p:spPr>
      </p:pic>
      <p:grpSp>
        <p:nvGrpSpPr>
          <p:cNvPr id="315" name="Google Shape;315;p54"/>
          <p:cNvGrpSpPr/>
          <p:nvPr/>
        </p:nvGrpSpPr>
        <p:grpSpPr>
          <a:xfrm>
            <a:off x="3402636" y="1749425"/>
            <a:ext cx="2629018" cy="2395650"/>
            <a:chOff x="3402636" y="1749425"/>
            <a:chExt cx="2629018" cy="2395650"/>
          </a:xfrm>
        </p:grpSpPr>
        <p:pic>
          <p:nvPicPr>
            <p:cNvPr id="316" name="Google Shape;316;p54"/>
            <p:cNvPicPr preferRelativeResize="0"/>
            <p:nvPr/>
          </p:nvPicPr>
          <p:blipFill rotWithShape="1">
            <a:blip r:embed="rId4">
              <a:alphaModFix/>
            </a:blip>
            <a:srcRect b="0" l="0" r="0" t="0"/>
            <a:stretch/>
          </p:blipFill>
          <p:spPr>
            <a:xfrm>
              <a:off x="4612873" y="1749425"/>
              <a:ext cx="596618" cy="612075"/>
            </a:xfrm>
            <a:prstGeom prst="rect">
              <a:avLst/>
            </a:prstGeom>
            <a:noFill/>
            <a:ln>
              <a:noFill/>
            </a:ln>
          </p:spPr>
        </p:pic>
        <p:pic>
          <p:nvPicPr>
            <p:cNvPr id="317" name="Google Shape;317;p54"/>
            <p:cNvPicPr preferRelativeResize="0"/>
            <p:nvPr/>
          </p:nvPicPr>
          <p:blipFill rotWithShape="1">
            <a:blip r:embed="rId4">
              <a:alphaModFix/>
            </a:blip>
            <a:srcRect b="0" l="0" r="0" t="0"/>
            <a:stretch/>
          </p:blipFill>
          <p:spPr>
            <a:xfrm>
              <a:off x="5435036" y="2554625"/>
              <a:ext cx="596618" cy="612075"/>
            </a:xfrm>
            <a:prstGeom prst="rect">
              <a:avLst/>
            </a:prstGeom>
            <a:noFill/>
            <a:ln>
              <a:noFill/>
            </a:ln>
          </p:spPr>
        </p:pic>
        <p:pic>
          <p:nvPicPr>
            <p:cNvPr id="318" name="Google Shape;318;p54"/>
            <p:cNvPicPr preferRelativeResize="0"/>
            <p:nvPr/>
          </p:nvPicPr>
          <p:blipFill rotWithShape="1">
            <a:blip r:embed="rId4">
              <a:alphaModFix/>
            </a:blip>
            <a:srcRect b="0" l="0" r="0" t="0"/>
            <a:stretch/>
          </p:blipFill>
          <p:spPr>
            <a:xfrm>
              <a:off x="3891723" y="2554638"/>
              <a:ext cx="596618" cy="612075"/>
            </a:xfrm>
            <a:prstGeom prst="rect">
              <a:avLst/>
            </a:prstGeom>
            <a:noFill/>
            <a:ln>
              <a:noFill/>
            </a:ln>
          </p:spPr>
        </p:pic>
        <p:pic>
          <p:nvPicPr>
            <p:cNvPr id="319" name="Google Shape;319;p54"/>
            <p:cNvPicPr preferRelativeResize="0"/>
            <p:nvPr/>
          </p:nvPicPr>
          <p:blipFill rotWithShape="1">
            <a:blip r:embed="rId4">
              <a:alphaModFix/>
            </a:blip>
            <a:srcRect b="0" l="0" r="0" t="0"/>
            <a:stretch/>
          </p:blipFill>
          <p:spPr>
            <a:xfrm>
              <a:off x="3402636" y="3533000"/>
              <a:ext cx="596618" cy="612075"/>
            </a:xfrm>
            <a:prstGeom prst="rect">
              <a:avLst/>
            </a:prstGeom>
            <a:noFill/>
            <a:ln>
              <a:noFill/>
            </a:ln>
          </p:spPr>
        </p:pic>
        <p:pic>
          <p:nvPicPr>
            <p:cNvPr id="320" name="Google Shape;320;p54"/>
            <p:cNvPicPr preferRelativeResize="0"/>
            <p:nvPr/>
          </p:nvPicPr>
          <p:blipFill rotWithShape="1">
            <a:blip r:embed="rId4">
              <a:alphaModFix/>
            </a:blip>
            <a:srcRect b="0" l="0" r="0" t="0"/>
            <a:stretch/>
          </p:blipFill>
          <p:spPr>
            <a:xfrm>
              <a:off x="4418836" y="3533000"/>
              <a:ext cx="596618" cy="612075"/>
            </a:xfrm>
            <a:prstGeom prst="rect">
              <a:avLst/>
            </a:prstGeom>
            <a:noFill/>
            <a:ln>
              <a:noFill/>
            </a:ln>
          </p:spPr>
        </p:pic>
        <p:pic>
          <p:nvPicPr>
            <p:cNvPr id="321" name="Google Shape;321;p54"/>
            <p:cNvPicPr preferRelativeResize="0"/>
            <p:nvPr/>
          </p:nvPicPr>
          <p:blipFill rotWithShape="1">
            <a:blip r:embed="rId4">
              <a:alphaModFix/>
            </a:blip>
            <a:srcRect b="0" l="0" r="0" t="0"/>
            <a:stretch/>
          </p:blipFill>
          <p:spPr>
            <a:xfrm>
              <a:off x="5435023" y="3533000"/>
              <a:ext cx="596618" cy="612075"/>
            </a:xfrm>
            <a:prstGeom prst="rect">
              <a:avLst/>
            </a:prstGeom>
            <a:noFill/>
            <a:ln>
              <a:noFill/>
            </a:ln>
          </p:spPr>
        </p:pic>
        <p:cxnSp>
          <p:nvCxnSpPr>
            <p:cNvPr id="322" name="Google Shape;322;p54"/>
            <p:cNvCxnSpPr>
              <a:stCxn id="317" idx="2"/>
              <a:endCxn id="321" idx="0"/>
            </p:cNvCxnSpPr>
            <p:nvPr/>
          </p:nvCxnSpPr>
          <p:spPr>
            <a:xfrm>
              <a:off x="5733345" y="3166700"/>
              <a:ext cx="0" cy="366300"/>
            </a:xfrm>
            <a:prstGeom prst="straightConnector1">
              <a:avLst/>
            </a:prstGeom>
            <a:noFill/>
            <a:ln cap="flat" cmpd="sng" w="9525">
              <a:solidFill>
                <a:schemeClr val="dk2"/>
              </a:solidFill>
              <a:prstDash val="solid"/>
              <a:round/>
              <a:headEnd len="sm" w="sm" type="none"/>
              <a:tailEnd len="sm" w="sm" type="none"/>
            </a:ln>
          </p:spPr>
        </p:cxnSp>
        <p:cxnSp>
          <p:nvCxnSpPr>
            <p:cNvPr id="323" name="Google Shape;323;p54"/>
            <p:cNvCxnSpPr>
              <a:stCxn id="316" idx="2"/>
              <a:endCxn id="317" idx="0"/>
            </p:cNvCxnSpPr>
            <p:nvPr/>
          </p:nvCxnSpPr>
          <p:spPr>
            <a:xfrm flipH="1" rot="-5400000">
              <a:off x="5225732" y="2046950"/>
              <a:ext cx="193200" cy="822300"/>
            </a:xfrm>
            <a:prstGeom prst="bentConnector3">
              <a:avLst>
                <a:gd fmla="val 49981" name="adj1"/>
              </a:avLst>
            </a:prstGeom>
            <a:noFill/>
            <a:ln cap="flat" cmpd="sng" w="9525">
              <a:solidFill>
                <a:schemeClr val="dk2"/>
              </a:solidFill>
              <a:prstDash val="solid"/>
              <a:round/>
              <a:headEnd len="sm" w="sm" type="none"/>
              <a:tailEnd len="sm" w="sm" type="none"/>
            </a:ln>
          </p:spPr>
        </p:cxnSp>
        <p:cxnSp>
          <p:nvCxnSpPr>
            <p:cNvPr id="324" name="Google Shape;324;p54"/>
            <p:cNvCxnSpPr>
              <a:stCxn id="316" idx="2"/>
              <a:endCxn id="318" idx="0"/>
            </p:cNvCxnSpPr>
            <p:nvPr/>
          </p:nvCxnSpPr>
          <p:spPr>
            <a:xfrm rot="5400000">
              <a:off x="4453982" y="2097500"/>
              <a:ext cx="193200" cy="721200"/>
            </a:xfrm>
            <a:prstGeom prst="bentConnector3">
              <a:avLst>
                <a:gd fmla="val 49984" name="adj1"/>
              </a:avLst>
            </a:prstGeom>
            <a:noFill/>
            <a:ln cap="flat" cmpd="sng" w="9525">
              <a:solidFill>
                <a:schemeClr val="dk2"/>
              </a:solidFill>
              <a:prstDash val="solid"/>
              <a:round/>
              <a:headEnd len="sm" w="sm" type="none"/>
              <a:tailEnd len="sm" w="sm" type="none"/>
            </a:ln>
          </p:spPr>
        </p:cxnSp>
        <p:cxnSp>
          <p:nvCxnSpPr>
            <p:cNvPr id="325" name="Google Shape;325;p54"/>
            <p:cNvCxnSpPr>
              <a:stCxn id="318" idx="2"/>
              <a:endCxn id="319" idx="0"/>
            </p:cNvCxnSpPr>
            <p:nvPr/>
          </p:nvCxnSpPr>
          <p:spPr>
            <a:xfrm rot="5400000">
              <a:off x="3762382" y="3105363"/>
              <a:ext cx="366300" cy="489000"/>
            </a:xfrm>
            <a:prstGeom prst="bentConnector3">
              <a:avLst>
                <a:gd fmla="val 49998" name="adj1"/>
              </a:avLst>
            </a:prstGeom>
            <a:noFill/>
            <a:ln cap="flat" cmpd="sng" w="9525">
              <a:solidFill>
                <a:schemeClr val="dk2"/>
              </a:solidFill>
              <a:prstDash val="solid"/>
              <a:round/>
              <a:headEnd len="sm" w="sm" type="none"/>
              <a:tailEnd len="sm" w="sm" type="none"/>
            </a:ln>
          </p:spPr>
        </p:cxnSp>
        <p:cxnSp>
          <p:nvCxnSpPr>
            <p:cNvPr id="326" name="Google Shape;326;p54"/>
            <p:cNvCxnSpPr>
              <a:stCxn id="318" idx="2"/>
              <a:endCxn id="320" idx="0"/>
            </p:cNvCxnSpPr>
            <p:nvPr/>
          </p:nvCxnSpPr>
          <p:spPr>
            <a:xfrm flipH="1" rot="-5400000">
              <a:off x="4270432" y="3086313"/>
              <a:ext cx="366300" cy="527100"/>
            </a:xfrm>
            <a:prstGeom prst="bentConnector3">
              <a:avLst>
                <a:gd fmla="val 49998" name="adj1"/>
              </a:avLst>
            </a:prstGeom>
            <a:noFill/>
            <a:ln cap="flat" cmpd="sng" w="9525">
              <a:solidFill>
                <a:schemeClr val="dk2"/>
              </a:solidFill>
              <a:prstDash val="solid"/>
              <a:round/>
              <a:headEnd len="sm" w="sm" type="none"/>
              <a:tailEnd len="sm" w="sm" type="none"/>
            </a:ln>
          </p:spPr>
        </p:cxnSp>
      </p:grpSp>
      <p:sp>
        <p:nvSpPr>
          <p:cNvPr id="327" name="Google Shape;327;p54"/>
          <p:cNvSpPr/>
          <p:nvPr/>
        </p:nvSpPr>
        <p:spPr>
          <a:xfrm>
            <a:off x="3297650" y="2715175"/>
            <a:ext cx="375300" cy="2910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4"/>
          <p:cNvSpPr/>
          <p:nvPr/>
        </p:nvSpPr>
        <p:spPr>
          <a:xfrm>
            <a:off x="6266275" y="2715175"/>
            <a:ext cx="375300" cy="2910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4"/>
          <p:cNvSpPr txBox="1"/>
          <p:nvPr/>
        </p:nvSpPr>
        <p:spPr>
          <a:xfrm>
            <a:off x="6876200" y="2534775"/>
            <a:ext cx="1318500" cy="99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Arial"/>
                <a:ea typeface="Arial"/>
                <a:cs typeface="Arial"/>
                <a:sym typeface="Arial"/>
              </a:rPr>
              <a:t>&lt;</a:t>
            </a:r>
            <a:r>
              <a:rPr b="0" i="0" lang="zh-TW" sz="1600" u="none" cap="none" strike="noStrike">
                <a:solidFill>
                  <a:srgbClr val="CC0000"/>
                </a:solidFill>
                <a:latin typeface="Arial"/>
                <a:ea typeface="Arial"/>
                <a:cs typeface="Arial"/>
                <a:sym typeface="Arial"/>
              </a:rPr>
              <a:t>標籤</a:t>
            </a:r>
            <a:r>
              <a:rPr b="0" i="0" lang="zh-TW" sz="1600" u="none" cap="none" strike="noStrike">
                <a:solidFill>
                  <a:srgbClr val="000000"/>
                </a:solidFill>
                <a:latin typeface="Arial"/>
                <a:ea typeface="Arial"/>
                <a:cs typeface="Arial"/>
                <a:sym typeface="Arial"/>
              </a:rPr>
              <a:t> </a:t>
            </a:r>
            <a:r>
              <a:rPr b="0" i="0" lang="zh-TW" sz="1600" u="none" cap="none" strike="noStrike">
                <a:solidFill>
                  <a:srgbClr val="4A86E8"/>
                </a:solidFill>
                <a:latin typeface="Arial"/>
                <a:ea typeface="Arial"/>
                <a:cs typeface="Arial"/>
                <a:sym typeface="Arial"/>
              </a:rPr>
              <a:t>屬性</a:t>
            </a:r>
            <a:r>
              <a:rPr b="0" i="0" lang="zh-TW" sz="1600" u="none" cap="none" strike="noStrike">
                <a:solidFill>
                  <a:srgbClr val="000000"/>
                </a:solidFill>
                <a:latin typeface="Arial"/>
                <a:ea typeface="Arial"/>
                <a:cs typeface="Arial"/>
                <a:sym typeface="Arial"/>
              </a:rPr>
              <a:t>&gt;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Arial"/>
                <a:ea typeface="Arial"/>
                <a:cs typeface="Arial"/>
                <a:sym typeface="Arial"/>
              </a:rPr>
              <a:t>    </a:t>
            </a:r>
            <a:r>
              <a:rPr b="0" i="0" lang="zh-TW" sz="1600" u="none" cap="none" strike="noStrike">
                <a:solidFill>
                  <a:schemeClr val="dk2"/>
                </a:solidFill>
                <a:latin typeface="Arial"/>
                <a:ea typeface="Arial"/>
                <a:cs typeface="Arial"/>
                <a:sym typeface="Arial"/>
              </a:rPr>
              <a:t>內容</a:t>
            </a:r>
            <a:endParaRPr b="0" i="0" sz="16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dk1"/>
                </a:solidFill>
                <a:latin typeface="Arial"/>
                <a:ea typeface="Arial"/>
                <a:cs typeface="Arial"/>
                <a:sym typeface="Arial"/>
              </a:rPr>
              <a:t>&lt;/</a:t>
            </a:r>
            <a:r>
              <a:rPr b="0" i="0" lang="zh-TW" sz="1600" u="none" cap="none" strike="noStrike">
                <a:solidFill>
                  <a:srgbClr val="CC0000"/>
                </a:solidFill>
                <a:latin typeface="Arial"/>
                <a:ea typeface="Arial"/>
                <a:cs typeface="Arial"/>
                <a:sym typeface="Arial"/>
              </a:rPr>
              <a:t>標籤</a:t>
            </a:r>
            <a:r>
              <a:rPr b="0" i="0" lang="zh-TW" sz="1600" u="none" cap="none" strike="noStrike">
                <a:solidFill>
                  <a:schemeClr val="dk1"/>
                </a:solidFill>
                <a:latin typeface="Arial"/>
                <a:ea typeface="Arial"/>
                <a:cs typeface="Arial"/>
                <a:sym typeface="Arial"/>
              </a:rPr>
              <a:t>&gt;</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5"/>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HTML 結構</a:t>
            </a:r>
            <a:endParaRPr b="0" i="0" sz="3600" u="none" cap="none" strike="noStrike">
              <a:solidFill>
                <a:srgbClr val="000000"/>
              </a:solidFill>
              <a:latin typeface="Helvetica Neue"/>
              <a:ea typeface="Helvetica Neue"/>
              <a:cs typeface="Helvetica Neue"/>
              <a:sym typeface="Helvetica Neue"/>
            </a:endParaRPr>
          </a:p>
        </p:txBody>
      </p:sp>
      <p:sp>
        <p:nvSpPr>
          <p:cNvPr id="335" name="Google Shape;335;p55"/>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前面提到 HTML 是元素組成階層式架構的文件，</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而元素以這種方式組合的樹狀結構，我們又稱為 DOM (Document Object Model)</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36" name="Google Shape;336;p55"/>
          <p:cNvPicPr preferRelativeResize="0"/>
          <p:nvPr/>
        </p:nvPicPr>
        <p:blipFill rotWithShape="1">
          <a:blip r:embed="rId3">
            <a:alphaModFix/>
          </a:blip>
          <a:srcRect b="0" l="0" r="0" t="0"/>
          <a:stretch/>
        </p:blipFill>
        <p:spPr>
          <a:xfrm>
            <a:off x="311688" y="1997125"/>
            <a:ext cx="3781425" cy="2571750"/>
          </a:xfrm>
          <a:prstGeom prst="rect">
            <a:avLst/>
          </a:prstGeom>
          <a:noFill/>
          <a:ln>
            <a:noFill/>
          </a:ln>
        </p:spPr>
      </p:pic>
      <p:grpSp>
        <p:nvGrpSpPr>
          <p:cNvPr id="337" name="Google Shape;337;p55"/>
          <p:cNvGrpSpPr/>
          <p:nvPr/>
        </p:nvGrpSpPr>
        <p:grpSpPr>
          <a:xfrm>
            <a:off x="3515588" y="1997113"/>
            <a:ext cx="5316837" cy="3017412"/>
            <a:chOff x="3515588" y="1997113"/>
            <a:chExt cx="5316837" cy="3017412"/>
          </a:xfrm>
        </p:grpSpPr>
        <p:pic>
          <p:nvPicPr>
            <p:cNvPr id="338" name="Google Shape;338;p55"/>
            <p:cNvPicPr preferRelativeResize="0"/>
            <p:nvPr/>
          </p:nvPicPr>
          <p:blipFill rotWithShape="1">
            <a:blip r:embed="rId4">
              <a:alphaModFix/>
            </a:blip>
            <a:srcRect b="0" l="0" r="0" t="0"/>
            <a:stretch/>
          </p:blipFill>
          <p:spPr>
            <a:xfrm>
              <a:off x="6155523" y="1997113"/>
              <a:ext cx="596618" cy="612075"/>
            </a:xfrm>
            <a:prstGeom prst="rect">
              <a:avLst/>
            </a:prstGeom>
            <a:noFill/>
            <a:ln>
              <a:noFill/>
            </a:ln>
          </p:spPr>
        </p:pic>
        <p:pic>
          <p:nvPicPr>
            <p:cNvPr id="339" name="Google Shape;339;p55"/>
            <p:cNvPicPr preferRelativeResize="0"/>
            <p:nvPr/>
          </p:nvPicPr>
          <p:blipFill rotWithShape="1">
            <a:blip r:embed="rId4">
              <a:alphaModFix/>
            </a:blip>
            <a:srcRect b="0" l="0" r="0" t="0"/>
            <a:stretch/>
          </p:blipFill>
          <p:spPr>
            <a:xfrm>
              <a:off x="4996498" y="2779863"/>
              <a:ext cx="596618" cy="612075"/>
            </a:xfrm>
            <a:prstGeom prst="rect">
              <a:avLst/>
            </a:prstGeom>
            <a:noFill/>
            <a:ln>
              <a:noFill/>
            </a:ln>
          </p:spPr>
        </p:pic>
        <p:pic>
          <p:nvPicPr>
            <p:cNvPr id="340" name="Google Shape;340;p55"/>
            <p:cNvPicPr preferRelativeResize="0"/>
            <p:nvPr/>
          </p:nvPicPr>
          <p:blipFill rotWithShape="1">
            <a:blip r:embed="rId4">
              <a:alphaModFix/>
            </a:blip>
            <a:srcRect b="0" l="0" r="0" t="0"/>
            <a:stretch/>
          </p:blipFill>
          <p:spPr>
            <a:xfrm>
              <a:off x="4399873" y="3593663"/>
              <a:ext cx="596618" cy="612075"/>
            </a:xfrm>
            <a:prstGeom prst="rect">
              <a:avLst/>
            </a:prstGeom>
            <a:noFill/>
            <a:ln>
              <a:noFill/>
            </a:ln>
          </p:spPr>
        </p:pic>
        <p:pic>
          <p:nvPicPr>
            <p:cNvPr id="341" name="Google Shape;341;p55"/>
            <p:cNvPicPr preferRelativeResize="0"/>
            <p:nvPr/>
          </p:nvPicPr>
          <p:blipFill rotWithShape="1">
            <a:blip r:embed="rId4">
              <a:alphaModFix/>
            </a:blip>
            <a:srcRect b="0" l="0" r="0" t="0"/>
            <a:stretch/>
          </p:blipFill>
          <p:spPr>
            <a:xfrm>
              <a:off x="5593123" y="3593663"/>
              <a:ext cx="596618" cy="612075"/>
            </a:xfrm>
            <a:prstGeom prst="rect">
              <a:avLst/>
            </a:prstGeom>
            <a:noFill/>
            <a:ln>
              <a:noFill/>
            </a:ln>
          </p:spPr>
        </p:pic>
        <p:pic>
          <p:nvPicPr>
            <p:cNvPr id="342" name="Google Shape;342;p55"/>
            <p:cNvPicPr preferRelativeResize="0"/>
            <p:nvPr/>
          </p:nvPicPr>
          <p:blipFill rotWithShape="1">
            <a:blip r:embed="rId4">
              <a:alphaModFix/>
            </a:blip>
            <a:srcRect b="0" l="0" r="0" t="0"/>
            <a:stretch/>
          </p:blipFill>
          <p:spPr>
            <a:xfrm>
              <a:off x="7306798" y="2779863"/>
              <a:ext cx="596618" cy="612075"/>
            </a:xfrm>
            <a:prstGeom prst="rect">
              <a:avLst/>
            </a:prstGeom>
            <a:noFill/>
            <a:ln>
              <a:noFill/>
            </a:ln>
          </p:spPr>
        </p:pic>
        <p:pic>
          <p:nvPicPr>
            <p:cNvPr id="343" name="Google Shape;343;p55"/>
            <p:cNvPicPr preferRelativeResize="0"/>
            <p:nvPr/>
          </p:nvPicPr>
          <p:blipFill rotWithShape="1">
            <a:blip r:embed="rId4">
              <a:alphaModFix/>
            </a:blip>
            <a:srcRect b="0" l="0" r="0" t="0"/>
            <a:stretch/>
          </p:blipFill>
          <p:spPr>
            <a:xfrm>
              <a:off x="7306798" y="3593663"/>
              <a:ext cx="596618" cy="612075"/>
            </a:xfrm>
            <a:prstGeom prst="rect">
              <a:avLst/>
            </a:prstGeom>
            <a:noFill/>
            <a:ln>
              <a:noFill/>
            </a:ln>
          </p:spPr>
        </p:pic>
        <p:cxnSp>
          <p:nvCxnSpPr>
            <p:cNvPr id="344" name="Google Shape;344;p55"/>
            <p:cNvCxnSpPr>
              <a:stCxn id="338" idx="2"/>
              <a:endCxn id="339" idx="0"/>
            </p:cNvCxnSpPr>
            <p:nvPr/>
          </p:nvCxnSpPr>
          <p:spPr>
            <a:xfrm rot="5400000">
              <a:off x="5789032" y="2115088"/>
              <a:ext cx="170700" cy="1158900"/>
            </a:xfrm>
            <a:prstGeom prst="bentConnector3">
              <a:avLst>
                <a:gd fmla="val 49993" name="adj1"/>
              </a:avLst>
            </a:prstGeom>
            <a:noFill/>
            <a:ln cap="flat" cmpd="sng" w="9525">
              <a:solidFill>
                <a:schemeClr val="dk2"/>
              </a:solidFill>
              <a:prstDash val="solid"/>
              <a:round/>
              <a:headEnd len="sm" w="sm" type="none"/>
              <a:tailEnd len="sm" w="sm" type="none"/>
            </a:ln>
          </p:spPr>
        </p:cxnSp>
        <p:cxnSp>
          <p:nvCxnSpPr>
            <p:cNvPr id="345" name="Google Shape;345;p55"/>
            <p:cNvCxnSpPr>
              <a:stCxn id="338" idx="2"/>
              <a:endCxn id="342" idx="0"/>
            </p:cNvCxnSpPr>
            <p:nvPr/>
          </p:nvCxnSpPr>
          <p:spPr>
            <a:xfrm flipH="1" rot="-5400000">
              <a:off x="6944182" y="2118838"/>
              <a:ext cx="170700" cy="1151400"/>
            </a:xfrm>
            <a:prstGeom prst="bentConnector3">
              <a:avLst>
                <a:gd fmla="val 49993" name="adj1"/>
              </a:avLst>
            </a:prstGeom>
            <a:noFill/>
            <a:ln cap="flat" cmpd="sng" w="9525">
              <a:solidFill>
                <a:schemeClr val="dk2"/>
              </a:solidFill>
              <a:prstDash val="solid"/>
              <a:round/>
              <a:headEnd len="sm" w="sm" type="none"/>
              <a:tailEnd len="sm" w="sm" type="none"/>
            </a:ln>
          </p:spPr>
        </p:cxnSp>
        <p:cxnSp>
          <p:nvCxnSpPr>
            <p:cNvPr id="346" name="Google Shape;346;p55"/>
            <p:cNvCxnSpPr>
              <a:stCxn id="339" idx="2"/>
              <a:endCxn id="340" idx="0"/>
            </p:cNvCxnSpPr>
            <p:nvPr/>
          </p:nvCxnSpPr>
          <p:spPr>
            <a:xfrm rot="5400000">
              <a:off x="4895657" y="3194388"/>
              <a:ext cx="201600" cy="596700"/>
            </a:xfrm>
            <a:prstGeom prst="bentConnector3">
              <a:avLst>
                <a:gd fmla="val 50031" name="adj1"/>
              </a:avLst>
            </a:prstGeom>
            <a:noFill/>
            <a:ln cap="flat" cmpd="sng" w="9525">
              <a:solidFill>
                <a:schemeClr val="dk2"/>
              </a:solidFill>
              <a:prstDash val="solid"/>
              <a:round/>
              <a:headEnd len="sm" w="sm" type="none"/>
              <a:tailEnd len="sm" w="sm" type="none"/>
            </a:ln>
          </p:spPr>
        </p:cxnSp>
        <p:cxnSp>
          <p:nvCxnSpPr>
            <p:cNvPr id="347" name="Google Shape;347;p55"/>
            <p:cNvCxnSpPr>
              <a:stCxn id="339" idx="2"/>
              <a:endCxn id="341" idx="0"/>
            </p:cNvCxnSpPr>
            <p:nvPr/>
          </p:nvCxnSpPr>
          <p:spPr>
            <a:xfrm flipH="1" rot="-5400000">
              <a:off x="5492357" y="3194388"/>
              <a:ext cx="201600" cy="596700"/>
            </a:xfrm>
            <a:prstGeom prst="bentConnector3">
              <a:avLst>
                <a:gd fmla="val 50031" name="adj1"/>
              </a:avLst>
            </a:prstGeom>
            <a:noFill/>
            <a:ln cap="flat" cmpd="sng" w="9525">
              <a:solidFill>
                <a:schemeClr val="dk2"/>
              </a:solidFill>
              <a:prstDash val="solid"/>
              <a:round/>
              <a:headEnd len="sm" w="sm" type="none"/>
              <a:tailEnd len="sm" w="sm" type="none"/>
            </a:ln>
          </p:spPr>
        </p:cxnSp>
        <p:cxnSp>
          <p:nvCxnSpPr>
            <p:cNvPr id="348" name="Google Shape;348;p55"/>
            <p:cNvCxnSpPr>
              <a:stCxn id="342" idx="2"/>
              <a:endCxn id="343" idx="0"/>
            </p:cNvCxnSpPr>
            <p:nvPr/>
          </p:nvCxnSpPr>
          <p:spPr>
            <a:xfrm>
              <a:off x="7605107" y="3391938"/>
              <a:ext cx="0" cy="201600"/>
            </a:xfrm>
            <a:prstGeom prst="straightConnector1">
              <a:avLst/>
            </a:prstGeom>
            <a:noFill/>
            <a:ln cap="flat" cmpd="sng" w="9525">
              <a:solidFill>
                <a:schemeClr val="dk2"/>
              </a:solidFill>
              <a:prstDash val="solid"/>
              <a:round/>
              <a:headEnd len="sm" w="sm" type="none"/>
              <a:tailEnd len="sm" w="sm" type="none"/>
            </a:ln>
          </p:spPr>
        </p:cxnSp>
        <p:sp>
          <p:nvSpPr>
            <p:cNvPr id="349" name="Google Shape;349;p55"/>
            <p:cNvSpPr txBox="1"/>
            <p:nvPr/>
          </p:nvSpPr>
          <p:spPr>
            <a:xfrm>
              <a:off x="6752150" y="2132000"/>
              <a:ext cx="7254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400" u="none" cap="none" strike="noStrike">
                  <a:solidFill>
                    <a:srgbClr val="CC0000"/>
                  </a:solidFill>
                  <a:latin typeface="Arial"/>
                  <a:ea typeface="Arial"/>
                  <a:cs typeface="Arial"/>
                  <a:sym typeface="Arial"/>
                </a:rPr>
                <a:t>html</a:t>
              </a:r>
              <a:endParaRPr b="1" i="0" sz="1400" u="none" cap="none" strike="noStrike">
                <a:solidFill>
                  <a:srgbClr val="CC0000"/>
                </a:solidFill>
                <a:latin typeface="Arial"/>
                <a:ea typeface="Arial"/>
                <a:cs typeface="Arial"/>
                <a:sym typeface="Arial"/>
              </a:endParaRPr>
            </a:p>
          </p:txBody>
        </p:sp>
        <p:sp>
          <p:nvSpPr>
            <p:cNvPr id="350" name="Google Shape;350;p55"/>
            <p:cNvSpPr txBox="1"/>
            <p:nvPr/>
          </p:nvSpPr>
          <p:spPr>
            <a:xfrm>
              <a:off x="5593125" y="2912200"/>
              <a:ext cx="7254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400" u="none" cap="none" strike="noStrike">
                  <a:solidFill>
                    <a:srgbClr val="CC0000"/>
                  </a:solidFill>
                  <a:latin typeface="Arial"/>
                  <a:ea typeface="Arial"/>
                  <a:cs typeface="Arial"/>
                  <a:sym typeface="Arial"/>
                </a:rPr>
                <a:t>head</a:t>
              </a:r>
              <a:endParaRPr b="1" i="0" sz="1400" u="none" cap="none" strike="noStrike">
                <a:solidFill>
                  <a:srgbClr val="CC0000"/>
                </a:solidFill>
                <a:latin typeface="Arial"/>
                <a:ea typeface="Arial"/>
                <a:cs typeface="Arial"/>
                <a:sym typeface="Arial"/>
              </a:endParaRPr>
            </a:p>
          </p:txBody>
        </p:sp>
        <p:sp>
          <p:nvSpPr>
            <p:cNvPr id="351" name="Google Shape;351;p55"/>
            <p:cNvSpPr txBox="1"/>
            <p:nvPr/>
          </p:nvSpPr>
          <p:spPr>
            <a:xfrm>
              <a:off x="7903425" y="2912200"/>
              <a:ext cx="7254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400" u="none" cap="none" strike="noStrike">
                  <a:solidFill>
                    <a:srgbClr val="CC0000"/>
                  </a:solidFill>
                  <a:latin typeface="Arial"/>
                  <a:ea typeface="Arial"/>
                  <a:cs typeface="Arial"/>
                  <a:sym typeface="Arial"/>
                </a:rPr>
                <a:t>body</a:t>
              </a:r>
              <a:endParaRPr b="1" i="0" sz="1400" u="none" cap="none" strike="noStrike">
                <a:solidFill>
                  <a:srgbClr val="CC0000"/>
                </a:solidFill>
                <a:latin typeface="Arial"/>
                <a:ea typeface="Arial"/>
                <a:cs typeface="Arial"/>
                <a:sym typeface="Arial"/>
              </a:endParaRPr>
            </a:p>
          </p:txBody>
        </p:sp>
        <p:sp>
          <p:nvSpPr>
            <p:cNvPr id="352" name="Google Shape;352;p55"/>
            <p:cNvSpPr txBox="1"/>
            <p:nvPr/>
          </p:nvSpPr>
          <p:spPr>
            <a:xfrm>
              <a:off x="3515588" y="4667125"/>
              <a:ext cx="2365200" cy="34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chemeClr val="dk2"/>
                  </a:solidFill>
                  <a:latin typeface="Arial"/>
                  <a:ea typeface="Arial"/>
                  <a:cs typeface="Arial"/>
                  <a:sym typeface="Arial"/>
                </a:rPr>
                <a:t>&lt;</a:t>
              </a:r>
              <a:r>
                <a:rPr b="1" i="0" lang="zh-TW" sz="1400" u="none" cap="none" strike="noStrike">
                  <a:solidFill>
                    <a:srgbClr val="CC0000"/>
                  </a:solidFill>
                  <a:latin typeface="Arial"/>
                  <a:ea typeface="Arial"/>
                  <a:cs typeface="Arial"/>
                  <a:sym typeface="Arial"/>
                </a:rPr>
                <a:t>meta </a:t>
              </a:r>
              <a:r>
                <a:rPr b="1" i="0" lang="zh-TW" sz="1400" u="none" cap="none" strike="noStrike">
                  <a:solidFill>
                    <a:srgbClr val="6AA84F"/>
                  </a:solidFill>
                  <a:latin typeface="Arial"/>
                  <a:ea typeface="Arial"/>
                  <a:cs typeface="Arial"/>
                  <a:sym typeface="Arial"/>
                </a:rPr>
                <a:t>charset</a:t>
              </a:r>
              <a:r>
                <a:rPr b="1" i="0" lang="zh-TW" sz="1400" u="none" cap="none" strike="noStrike">
                  <a:solidFill>
                    <a:schemeClr val="dk2"/>
                  </a:solidFill>
                  <a:latin typeface="Arial"/>
                  <a:ea typeface="Arial"/>
                  <a:cs typeface="Arial"/>
                  <a:sym typeface="Arial"/>
                </a:rPr>
                <a:t>=</a:t>
              </a:r>
              <a:r>
                <a:rPr b="1" i="0" lang="zh-TW" sz="1400" u="none" cap="none" strike="noStrike">
                  <a:solidFill>
                    <a:srgbClr val="EFBA57"/>
                  </a:solidFill>
                  <a:latin typeface="Arial"/>
                  <a:ea typeface="Arial"/>
                  <a:cs typeface="Arial"/>
                  <a:sym typeface="Arial"/>
                </a:rPr>
                <a:t>"utf-8"</a:t>
              </a:r>
              <a:r>
                <a:rPr b="1" i="0" lang="zh-TW" sz="1400" u="none" cap="none" strike="noStrike">
                  <a:solidFill>
                    <a:srgbClr val="CC0000"/>
                  </a:solidFill>
                  <a:latin typeface="Arial"/>
                  <a:ea typeface="Arial"/>
                  <a:cs typeface="Arial"/>
                  <a:sym typeface="Arial"/>
                </a:rPr>
                <a:t> </a:t>
              </a:r>
              <a:r>
                <a:rPr b="1" i="0" lang="zh-TW" sz="1400" u="none" cap="none" strike="noStrike">
                  <a:solidFill>
                    <a:schemeClr val="dk2"/>
                  </a:solidFill>
                  <a:latin typeface="Arial"/>
                  <a:ea typeface="Arial"/>
                  <a:cs typeface="Arial"/>
                  <a:sym typeface="Arial"/>
                </a:rPr>
                <a:t>/&gt;</a:t>
              </a:r>
              <a:endParaRPr b="1" i="0" sz="1400" u="none" cap="none" strike="noStrike">
                <a:solidFill>
                  <a:schemeClr val="dk2"/>
                </a:solidFill>
                <a:latin typeface="Arial"/>
                <a:ea typeface="Arial"/>
                <a:cs typeface="Arial"/>
                <a:sym typeface="Arial"/>
              </a:endParaRPr>
            </a:p>
          </p:txBody>
        </p:sp>
        <p:sp>
          <p:nvSpPr>
            <p:cNvPr id="353" name="Google Shape;353;p55"/>
            <p:cNvSpPr txBox="1"/>
            <p:nvPr/>
          </p:nvSpPr>
          <p:spPr>
            <a:xfrm>
              <a:off x="4824636" y="4371325"/>
              <a:ext cx="2133600" cy="34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chemeClr val="dk2"/>
                  </a:solidFill>
                  <a:latin typeface="Arial"/>
                  <a:ea typeface="Arial"/>
                  <a:cs typeface="Arial"/>
                  <a:sym typeface="Arial"/>
                </a:rPr>
                <a:t>&lt;</a:t>
              </a:r>
              <a:r>
                <a:rPr b="1" i="0" lang="zh-TW" sz="1400" u="none" cap="none" strike="noStrike">
                  <a:solidFill>
                    <a:srgbClr val="CC0000"/>
                  </a:solidFill>
                  <a:latin typeface="Arial"/>
                  <a:ea typeface="Arial"/>
                  <a:cs typeface="Arial"/>
                  <a:sym typeface="Arial"/>
                </a:rPr>
                <a:t>title</a:t>
              </a:r>
              <a:r>
                <a:rPr b="1" i="0" lang="zh-TW" sz="1400" u="none" cap="none" strike="noStrike">
                  <a:solidFill>
                    <a:schemeClr val="dk2"/>
                  </a:solidFill>
                  <a:latin typeface="Arial"/>
                  <a:ea typeface="Arial"/>
                  <a:cs typeface="Arial"/>
                  <a:sym typeface="Arial"/>
                </a:rPr>
                <a:t>&gt;Page Title&lt;/</a:t>
              </a:r>
              <a:r>
                <a:rPr b="1" i="0" lang="zh-TW" sz="1400" u="none" cap="none" strike="noStrike">
                  <a:solidFill>
                    <a:srgbClr val="CC0000"/>
                  </a:solidFill>
                  <a:latin typeface="Arial"/>
                  <a:ea typeface="Arial"/>
                  <a:cs typeface="Arial"/>
                  <a:sym typeface="Arial"/>
                </a:rPr>
                <a:t>title</a:t>
              </a:r>
              <a:r>
                <a:rPr b="1" i="0" lang="zh-TW" sz="1400" u="none" cap="none" strike="noStrike">
                  <a:solidFill>
                    <a:schemeClr val="dk2"/>
                  </a:solidFill>
                  <a:latin typeface="Arial"/>
                  <a:ea typeface="Arial"/>
                  <a:cs typeface="Arial"/>
                  <a:sym typeface="Arial"/>
                </a:rPr>
                <a:t>&gt;</a:t>
              </a:r>
              <a:endParaRPr b="1" i="0" sz="1400" u="none" cap="none" strike="noStrike">
                <a:solidFill>
                  <a:schemeClr val="dk2"/>
                </a:solidFill>
                <a:latin typeface="Arial"/>
                <a:ea typeface="Arial"/>
                <a:cs typeface="Arial"/>
                <a:sym typeface="Arial"/>
              </a:endParaRPr>
            </a:p>
          </p:txBody>
        </p:sp>
        <p:cxnSp>
          <p:nvCxnSpPr>
            <p:cNvPr id="354" name="Google Shape;354;p55"/>
            <p:cNvCxnSpPr>
              <a:stCxn id="340" idx="2"/>
              <a:endCxn id="352" idx="0"/>
            </p:cNvCxnSpPr>
            <p:nvPr/>
          </p:nvCxnSpPr>
          <p:spPr>
            <a:xfrm>
              <a:off x="4698182" y="4205738"/>
              <a:ext cx="0" cy="461400"/>
            </a:xfrm>
            <a:prstGeom prst="straightConnector1">
              <a:avLst/>
            </a:prstGeom>
            <a:noFill/>
            <a:ln cap="flat" cmpd="sng" w="19050">
              <a:solidFill>
                <a:schemeClr val="dk2"/>
              </a:solidFill>
              <a:prstDash val="dot"/>
              <a:round/>
              <a:headEnd len="sm" w="sm" type="none"/>
              <a:tailEnd len="sm" w="sm" type="none"/>
            </a:ln>
          </p:spPr>
        </p:cxnSp>
        <p:cxnSp>
          <p:nvCxnSpPr>
            <p:cNvPr id="355" name="Google Shape;355;p55"/>
            <p:cNvCxnSpPr>
              <a:stCxn id="353" idx="0"/>
              <a:endCxn id="353" idx="0"/>
            </p:cNvCxnSpPr>
            <p:nvPr/>
          </p:nvCxnSpPr>
          <p:spPr>
            <a:xfrm>
              <a:off x="5891436" y="4371325"/>
              <a:ext cx="0" cy="0"/>
            </a:xfrm>
            <a:prstGeom prst="straightConnector1">
              <a:avLst/>
            </a:prstGeom>
            <a:noFill/>
            <a:ln cap="flat" cmpd="sng" w="9525">
              <a:solidFill>
                <a:schemeClr val="dk2"/>
              </a:solidFill>
              <a:prstDash val="solid"/>
              <a:round/>
              <a:headEnd len="sm" w="sm" type="none"/>
              <a:tailEnd len="sm" w="sm" type="none"/>
            </a:ln>
          </p:spPr>
        </p:cxnSp>
        <p:cxnSp>
          <p:nvCxnSpPr>
            <p:cNvPr id="356" name="Google Shape;356;p55"/>
            <p:cNvCxnSpPr>
              <a:stCxn id="341" idx="2"/>
              <a:endCxn id="353" idx="0"/>
            </p:cNvCxnSpPr>
            <p:nvPr/>
          </p:nvCxnSpPr>
          <p:spPr>
            <a:xfrm>
              <a:off x="5891432" y="4205738"/>
              <a:ext cx="0" cy="165600"/>
            </a:xfrm>
            <a:prstGeom prst="straightConnector1">
              <a:avLst/>
            </a:prstGeom>
            <a:noFill/>
            <a:ln cap="flat" cmpd="sng" w="19050">
              <a:solidFill>
                <a:schemeClr val="dk2"/>
              </a:solidFill>
              <a:prstDash val="dot"/>
              <a:round/>
              <a:headEnd len="sm" w="sm" type="none"/>
              <a:tailEnd len="sm" w="sm" type="none"/>
            </a:ln>
          </p:spPr>
        </p:cxnSp>
        <p:sp>
          <p:nvSpPr>
            <p:cNvPr id="357" name="Google Shape;357;p55"/>
            <p:cNvSpPr txBox="1"/>
            <p:nvPr/>
          </p:nvSpPr>
          <p:spPr>
            <a:xfrm>
              <a:off x="6360125" y="4667125"/>
              <a:ext cx="2472300" cy="34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chemeClr val="dk2"/>
                  </a:solidFill>
                  <a:latin typeface="Arial"/>
                  <a:ea typeface="Arial"/>
                  <a:cs typeface="Arial"/>
                  <a:sym typeface="Arial"/>
                </a:rPr>
                <a:t>&lt;</a:t>
              </a:r>
              <a:r>
                <a:rPr b="1" i="0" lang="zh-TW" sz="1400" u="none" cap="none" strike="noStrike">
                  <a:solidFill>
                    <a:srgbClr val="CC0000"/>
                  </a:solidFill>
                  <a:latin typeface="Arial"/>
                  <a:ea typeface="Arial"/>
                  <a:cs typeface="Arial"/>
                  <a:sym typeface="Arial"/>
                </a:rPr>
                <a:t>h1 </a:t>
              </a:r>
              <a:r>
                <a:rPr b="1" i="0" lang="zh-TW" sz="1400" u="none" cap="none" strike="noStrike">
                  <a:solidFill>
                    <a:srgbClr val="6AA84F"/>
                  </a:solidFill>
                  <a:latin typeface="Arial"/>
                  <a:ea typeface="Arial"/>
                  <a:cs typeface="Arial"/>
                  <a:sym typeface="Arial"/>
                </a:rPr>
                <a:t>id</a:t>
              </a:r>
              <a:r>
                <a:rPr b="1" i="0" lang="zh-TW" sz="1400" u="none" cap="none" strike="noStrike">
                  <a:solidFill>
                    <a:schemeClr val="dk2"/>
                  </a:solidFill>
                  <a:latin typeface="Arial"/>
                  <a:ea typeface="Arial"/>
                  <a:cs typeface="Arial"/>
                  <a:sym typeface="Arial"/>
                </a:rPr>
                <a:t>=</a:t>
              </a:r>
              <a:r>
                <a:rPr b="1" i="0" lang="zh-TW" sz="1400" u="none" cap="none" strike="noStrike">
                  <a:solidFill>
                    <a:srgbClr val="EFBA57"/>
                  </a:solidFill>
                  <a:latin typeface="Arial"/>
                  <a:ea typeface="Arial"/>
                  <a:cs typeface="Arial"/>
                  <a:sym typeface="Arial"/>
                </a:rPr>
                <a:t>"title"</a:t>
              </a:r>
              <a:r>
                <a:rPr b="1" i="0" lang="zh-TW" sz="1400" u="none" cap="none" strike="noStrike">
                  <a:solidFill>
                    <a:schemeClr val="dk2"/>
                  </a:solidFill>
                  <a:latin typeface="Arial"/>
                  <a:ea typeface="Arial"/>
                  <a:cs typeface="Arial"/>
                  <a:sym typeface="Arial"/>
                </a:rPr>
                <a:t>&gt;Header&lt;/</a:t>
              </a:r>
              <a:r>
                <a:rPr b="1" i="0" lang="zh-TW" sz="1400" u="none" cap="none" strike="noStrike">
                  <a:solidFill>
                    <a:srgbClr val="CC0000"/>
                  </a:solidFill>
                  <a:latin typeface="Arial"/>
                  <a:ea typeface="Arial"/>
                  <a:cs typeface="Arial"/>
                  <a:sym typeface="Arial"/>
                </a:rPr>
                <a:t>h1</a:t>
              </a:r>
              <a:r>
                <a:rPr b="1" i="0" lang="zh-TW" sz="1400" u="none" cap="none" strike="noStrike">
                  <a:solidFill>
                    <a:schemeClr val="dk2"/>
                  </a:solidFill>
                  <a:latin typeface="Arial"/>
                  <a:ea typeface="Arial"/>
                  <a:cs typeface="Arial"/>
                  <a:sym typeface="Arial"/>
                </a:rPr>
                <a:t>&gt;</a:t>
              </a:r>
              <a:endParaRPr b="1" i="0" sz="1400" u="none" cap="none" strike="noStrike">
                <a:solidFill>
                  <a:schemeClr val="dk2"/>
                </a:solidFill>
                <a:latin typeface="Arial"/>
                <a:ea typeface="Arial"/>
                <a:cs typeface="Arial"/>
                <a:sym typeface="Arial"/>
              </a:endParaRPr>
            </a:p>
          </p:txBody>
        </p:sp>
        <p:cxnSp>
          <p:nvCxnSpPr>
            <p:cNvPr id="358" name="Google Shape;358;p55"/>
            <p:cNvCxnSpPr>
              <a:stCxn id="343" idx="2"/>
              <a:endCxn id="357" idx="0"/>
            </p:cNvCxnSpPr>
            <p:nvPr/>
          </p:nvCxnSpPr>
          <p:spPr>
            <a:xfrm flipH="1">
              <a:off x="7596407" y="4205738"/>
              <a:ext cx="8700" cy="461400"/>
            </a:xfrm>
            <a:prstGeom prst="straightConnector1">
              <a:avLst/>
            </a:prstGeom>
            <a:noFill/>
            <a:ln cap="flat" cmpd="sng" w="19050">
              <a:solidFill>
                <a:schemeClr val="dk2"/>
              </a:solidFill>
              <a:prstDash val="dot"/>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6"/>
          <p:cNvSpPr/>
          <p:nvPr/>
        </p:nvSpPr>
        <p:spPr>
          <a:xfrm>
            <a:off x="3420750" y="3878475"/>
            <a:ext cx="2613600" cy="690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6"/>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元素組成</a:t>
            </a:r>
            <a:endParaRPr b="0" i="0" sz="3600" u="none" cap="none" strike="noStrike">
              <a:solidFill>
                <a:srgbClr val="000000"/>
              </a:solidFill>
              <a:latin typeface="Helvetica Neue"/>
              <a:ea typeface="Helvetica Neue"/>
              <a:cs typeface="Helvetica Neue"/>
              <a:sym typeface="Helvetica Neue"/>
            </a:endParaRPr>
          </a:p>
        </p:txBody>
      </p:sp>
      <p:sp>
        <p:nvSpPr>
          <p:cNvPr id="365" name="Google Shape;365;p56"/>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我們說 HTML 相當於網頁的骨幹，代表網頁的組成架構</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而這就是由 DOM 樹決定架構，加上元素的標籤來決定段落用途</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Arial"/>
                <a:ea typeface="Arial"/>
                <a:cs typeface="Arial"/>
                <a:sym typeface="Arial"/>
              </a:rPr>
              <a:t>元素的組成包含了</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E06666"/>
              </a:buClr>
              <a:buSzPts val="1800"/>
              <a:buFont typeface="Arial"/>
              <a:buChar char="●"/>
            </a:pPr>
            <a:r>
              <a:rPr b="0" i="0" lang="zh-TW" sz="1800" u="none" cap="none" strike="noStrike">
                <a:solidFill>
                  <a:srgbClr val="E06666"/>
                </a:solidFill>
                <a:latin typeface="Arial"/>
                <a:ea typeface="Arial"/>
                <a:cs typeface="Arial"/>
                <a:sym typeface="Arial"/>
              </a:rPr>
              <a:t>標籤：通常成對出現，說明元素定義</a:t>
            </a:r>
            <a:endParaRPr b="0" i="0" sz="1800" u="none" cap="none" strike="noStrike">
              <a:solidFill>
                <a:srgbClr val="E06666"/>
              </a:solidFill>
              <a:latin typeface="Arial"/>
              <a:ea typeface="Arial"/>
              <a:cs typeface="Arial"/>
              <a:sym typeface="Arial"/>
            </a:endParaRPr>
          </a:p>
          <a:p>
            <a:pPr indent="-342900" lvl="0" marL="457200" marR="0" rtl="0" algn="l">
              <a:lnSpc>
                <a:spcPct val="115000"/>
              </a:lnSpc>
              <a:spcBef>
                <a:spcPts val="0"/>
              </a:spcBef>
              <a:spcAft>
                <a:spcPts val="0"/>
              </a:spcAft>
              <a:buClr>
                <a:srgbClr val="4A86E8"/>
              </a:buClr>
              <a:buSzPts val="1800"/>
              <a:buFont typeface="Arial"/>
              <a:buChar char="●"/>
            </a:pPr>
            <a:r>
              <a:rPr b="0" i="0" lang="zh-TW" sz="1800" u="none" cap="none" strike="noStrike">
                <a:solidFill>
                  <a:srgbClr val="4A86E8"/>
                </a:solidFill>
                <a:latin typeface="Arial"/>
                <a:ea typeface="Arial"/>
                <a:cs typeface="Arial"/>
                <a:sym typeface="Arial"/>
              </a:rPr>
              <a:t>屬性：標籤可以有多種屬性，說明元素性質</a:t>
            </a:r>
            <a:endParaRPr b="0" i="0" sz="1800" u="none" cap="none" strike="noStrike">
              <a:solidFill>
                <a:srgbClr val="4A86E8"/>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內容：通常是顯示的文字，說明元素的值</a:t>
            </a:r>
            <a:endParaRPr b="0" i="0" sz="1800" u="none" cap="none" strike="noStrike">
              <a:solidFill>
                <a:srgbClr val="000000"/>
              </a:solidFill>
              <a:latin typeface="Arial"/>
              <a:ea typeface="Arial"/>
              <a:cs typeface="Arial"/>
              <a:sym typeface="Arial"/>
            </a:endParaRPr>
          </a:p>
        </p:txBody>
      </p:sp>
      <p:sp>
        <p:nvSpPr>
          <p:cNvPr id="366" name="Google Shape;366;p56"/>
          <p:cNvSpPr txBox="1"/>
          <p:nvPr/>
        </p:nvSpPr>
        <p:spPr>
          <a:xfrm>
            <a:off x="3322425" y="3836775"/>
            <a:ext cx="5509800" cy="79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zh-TW" sz="3000" u="none" cap="none" strike="noStrike">
                <a:solidFill>
                  <a:schemeClr val="dk2"/>
                </a:solidFill>
                <a:latin typeface="Arial"/>
                <a:ea typeface="Arial"/>
                <a:cs typeface="Arial"/>
                <a:sym typeface="Arial"/>
              </a:rPr>
              <a:t>&lt;</a:t>
            </a:r>
            <a:r>
              <a:rPr b="1" i="0" lang="zh-TW" sz="3000" u="none" cap="none" strike="noStrike">
                <a:solidFill>
                  <a:srgbClr val="E06666"/>
                </a:solidFill>
                <a:latin typeface="Arial"/>
                <a:ea typeface="Arial"/>
                <a:cs typeface="Arial"/>
                <a:sym typeface="Arial"/>
              </a:rPr>
              <a:t>h1</a:t>
            </a:r>
            <a:r>
              <a:rPr b="1" i="0" lang="zh-TW" sz="3000" u="none" cap="none" strike="noStrike">
                <a:solidFill>
                  <a:srgbClr val="CC0000"/>
                </a:solidFill>
                <a:latin typeface="Arial"/>
                <a:ea typeface="Arial"/>
                <a:cs typeface="Arial"/>
                <a:sym typeface="Arial"/>
              </a:rPr>
              <a:t> </a:t>
            </a:r>
            <a:r>
              <a:rPr b="1" i="0" lang="zh-TW" sz="3000" u="none" cap="none" strike="noStrike">
                <a:solidFill>
                  <a:srgbClr val="4A86E8"/>
                </a:solidFill>
                <a:latin typeface="Arial"/>
                <a:ea typeface="Arial"/>
                <a:cs typeface="Arial"/>
                <a:sym typeface="Arial"/>
              </a:rPr>
              <a:t>id</a:t>
            </a:r>
            <a:r>
              <a:rPr b="1" i="0" lang="zh-TW" sz="3000" u="none" cap="none" strike="noStrike">
                <a:solidFill>
                  <a:schemeClr val="dk2"/>
                </a:solidFill>
                <a:latin typeface="Arial"/>
                <a:ea typeface="Arial"/>
                <a:cs typeface="Arial"/>
                <a:sym typeface="Arial"/>
              </a:rPr>
              <a:t>=</a:t>
            </a:r>
            <a:r>
              <a:rPr b="1" i="0" lang="zh-TW" sz="3000" u="none" cap="none" strike="noStrike">
                <a:solidFill>
                  <a:srgbClr val="EFBA57"/>
                </a:solidFill>
                <a:latin typeface="Arial"/>
                <a:ea typeface="Arial"/>
                <a:cs typeface="Arial"/>
                <a:sym typeface="Arial"/>
              </a:rPr>
              <a:t>"title"</a:t>
            </a:r>
            <a:r>
              <a:rPr b="1" i="0" lang="zh-TW" sz="3000" u="none" cap="none" strike="noStrike">
                <a:solidFill>
                  <a:schemeClr val="dk2"/>
                </a:solidFill>
                <a:latin typeface="Arial"/>
                <a:ea typeface="Arial"/>
                <a:cs typeface="Arial"/>
                <a:sym typeface="Arial"/>
              </a:rPr>
              <a:t>&gt; Header &lt;/</a:t>
            </a:r>
            <a:r>
              <a:rPr b="1" i="0" lang="zh-TW" sz="3000" u="none" cap="none" strike="noStrike">
                <a:solidFill>
                  <a:srgbClr val="E06666"/>
                </a:solidFill>
                <a:latin typeface="Arial"/>
                <a:ea typeface="Arial"/>
                <a:cs typeface="Arial"/>
                <a:sym typeface="Arial"/>
              </a:rPr>
              <a:t>h1</a:t>
            </a:r>
            <a:r>
              <a:rPr b="1" i="0" lang="zh-TW" sz="3000" u="none" cap="none" strike="noStrike">
                <a:solidFill>
                  <a:schemeClr val="dk2"/>
                </a:solidFill>
                <a:latin typeface="Arial"/>
                <a:ea typeface="Arial"/>
                <a:cs typeface="Arial"/>
                <a:sym typeface="Arial"/>
              </a:rPr>
              <a:t>&gt;</a:t>
            </a:r>
            <a:endParaRPr b="1" i="0" sz="3000" u="none" cap="none" strike="noStrike">
              <a:solidFill>
                <a:schemeClr val="dk2"/>
              </a:solidFill>
              <a:latin typeface="Arial"/>
              <a:ea typeface="Arial"/>
              <a:cs typeface="Arial"/>
              <a:sym typeface="Arial"/>
            </a:endParaRPr>
          </a:p>
        </p:txBody>
      </p:sp>
      <p:sp>
        <p:nvSpPr>
          <p:cNvPr id="367" name="Google Shape;367;p56"/>
          <p:cNvSpPr/>
          <p:nvPr/>
        </p:nvSpPr>
        <p:spPr>
          <a:xfrm>
            <a:off x="7465550" y="3878475"/>
            <a:ext cx="1077300" cy="6903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6"/>
          <p:cNvSpPr/>
          <p:nvPr/>
        </p:nvSpPr>
        <p:spPr>
          <a:xfrm>
            <a:off x="4145475" y="3938775"/>
            <a:ext cx="1666200" cy="5727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6"/>
          <p:cNvSpPr/>
          <p:nvPr/>
        </p:nvSpPr>
        <p:spPr>
          <a:xfrm>
            <a:off x="6099978" y="3878475"/>
            <a:ext cx="1297800" cy="690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6"/>
          <p:cNvSpPr txBox="1"/>
          <p:nvPr/>
        </p:nvSpPr>
        <p:spPr>
          <a:xfrm>
            <a:off x="5901125" y="3016600"/>
            <a:ext cx="2613600" cy="69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i="0" lang="zh-TW" sz="1400" u="none" cap="none" strike="noStrike">
                <a:solidFill>
                  <a:schemeClr val="dk2"/>
                </a:solidFill>
                <a:latin typeface="Arial"/>
                <a:ea typeface="Arial"/>
                <a:cs typeface="Arial"/>
                <a:sym typeface="Arial"/>
              </a:rPr>
              <a:t>還會有各自</a:t>
            </a:r>
            <a:r>
              <a:rPr b="1" i="0" lang="zh-TW" sz="1400" u="none" cap="none" strike="noStrike">
                <a:solidFill>
                  <a:srgbClr val="4A86E8"/>
                </a:solidFill>
                <a:latin typeface="Arial"/>
                <a:ea typeface="Arial"/>
                <a:cs typeface="Arial"/>
                <a:sym typeface="Arial"/>
              </a:rPr>
              <a:t>屬性</a:t>
            </a:r>
            <a:r>
              <a:rPr b="1" i="0" lang="zh-TW" sz="1400" u="none" cap="none" strike="noStrike">
                <a:solidFill>
                  <a:schemeClr val="dk2"/>
                </a:solidFill>
                <a:latin typeface="Arial"/>
                <a:ea typeface="Arial"/>
                <a:cs typeface="Arial"/>
                <a:sym typeface="Arial"/>
              </a:rPr>
              <a:t>的</a:t>
            </a:r>
            <a:r>
              <a:rPr b="1" i="0" lang="zh-TW" sz="1400" u="none" cap="none" strike="noStrike">
                <a:solidFill>
                  <a:srgbClr val="EFBA57"/>
                </a:solidFill>
                <a:latin typeface="Arial"/>
                <a:ea typeface="Arial"/>
                <a:cs typeface="Arial"/>
                <a:sym typeface="Arial"/>
              </a:rPr>
              <a:t>值</a:t>
            </a:r>
            <a:r>
              <a:rPr b="1" i="0" lang="zh-TW" sz="1400" u="none" cap="none" strike="noStrike">
                <a:solidFill>
                  <a:schemeClr val="dk2"/>
                </a:solidFill>
                <a:latin typeface="Arial"/>
                <a:ea typeface="Arial"/>
                <a:cs typeface="Arial"/>
                <a:sym typeface="Arial"/>
              </a:rPr>
              <a:t>，</a:t>
            </a:r>
            <a:br>
              <a:rPr b="1" i="0" lang="zh-TW" sz="1400" u="none" cap="none" strike="noStrike">
                <a:solidFill>
                  <a:schemeClr val="dk2"/>
                </a:solidFill>
                <a:latin typeface="Arial"/>
                <a:ea typeface="Arial"/>
                <a:cs typeface="Arial"/>
                <a:sym typeface="Arial"/>
              </a:rPr>
            </a:br>
            <a:r>
              <a:rPr b="1" i="0" lang="zh-TW" sz="1400" u="none" cap="none" strike="noStrike">
                <a:solidFill>
                  <a:schemeClr val="dk2"/>
                </a:solidFill>
                <a:latin typeface="Arial"/>
                <a:ea typeface="Arial"/>
                <a:cs typeface="Arial"/>
                <a:sym typeface="Arial"/>
              </a:rPr>
              <a:t>有可能代表行為或是外觀</a:t>
            </a:r>
            <a:endParaRPr b="1" i="0" sz="1400" u="none" cap="none" strike="noStrike">
              <a:solidFill>
                <a:srgbClr val="000000"/>
              </a:solidFill>
              <a:latin typeface="Arial"/>
              <a:ea typeface="Arial"/>
              <a:cs typeface="Arial"/>
              <a:sym typeface="Arial"/>
            </a:endParaRPr>
          </a:p>
        </p:txBody>
      </p:sp>
      <p:cxnSp>
        <p:nvCxnSpPr>
          <p:cNvPr id="371" name="Google Shape;371;p56"/>
          <p:cNvCxnSpPr>
            <a:stCxn id="368" idx="0"/>
            <a:endCxn id="370" idx="1"/>
          </p:cNvCxnSpPr>
          <p:nvPr/>
        </p:nvCxnSpPr>
        <p:spPr>
          <a:xfrm rot="-5400000">
            <a:off x="5151375" y="3189075"/>
            <a:ext cx="576900" cy="922500"/>
          </a:xfrm>
          <a:prstGeom prst="curvedConnector2">
            <a:avLst/>
          </a:prstGeom>
          <a:noFill/>
          <a:ln cap="flat" cmpd="sng" w="19050">
            <a:solidFill>
              <a:srgbClr val="4A86E8"/>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HTML 基本結構介紹</a:t>
            </a:r>
            <a:endParaRPr b="0" i="0" sz="3600" u="none" cap="none" strike="noStrike">
              <a:solidFill>
                <a:srgbClr val="000000"/>
              </a:solidFill>
              <a:latin typeface="Helvetica Neue"/>
              <a:ea typeface="Helvetica Neue"/>
              <a:cs typeface="Helvetica Neue"/>
              <a:sym typeface="Helvetica Neue"/>
            </a:endParaRPr>
          </a:p>
        </p:txBody>
      </p:sp>
      <p:sp>
        <p:nvSpPr>
          <p:cNvPr id="377" name="Google Shape;377;p57"/>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78" name="Google Shape;378;p57"/>
          <p:cNvPicPr preferRelativeResize="0"/>
          <p:nvPr/>
        </p:nvPicPr>
        <p:blipFill rotWithShape="1">
          <a:blip r:embed="rId3">
            <a:alphaModFix/>
          </a:blip>
          <a:srcRect b="0" l="0" r="0" t="0"/>
          <a:stretch/>
        </p:blipFill>
        <p:spPr>
          <a:xfrm>
            <a:off x="387900" y="1574163"/>
            <a:ext cx="5456399" cy="2573024"/>
          </a:xfrm>
          <a:prstGeom prst="rect">
            <a:avLst/>
          </a:prstGeom>
          <a:noFill/>
          <a:ln>
            <a:noFill/>
          </a:ln>
        </p:spPr>
      </p:pic>
      <p:sp>
        <p:nvSpPr>
          <p:cNvPr id="379" name="Google Shape;379;p57"/>
          <p:cNvSpPr txBox="1"/>
          <p:nvPr/>
        </p:nvSpPr>
        <p:spPr>
          <a:xfrm>
            <a:off x="5963550" y="1574175"/>
            <a:ext cx="2766300" cy="572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其實這不屬於 HTML 元素，而是告知瀏覽器 HTML 版本的指令</a:t>
            </a:r>
            <a:endParaRPr b="0" i="0" sz="1400" u="none" cap="none" strike="noStrike">
              <a:solidFill>
                <a:schemeClr val="dk2"/>
              </a:solidFill>
              <a:latin typeface="Arial"/>
              <a:ea typeface="Arial"/>
              <a:cs typeface="Arial"/>
              <a:sym typeface="Arial"/>
            </a:endParaRPr>
          </a:p>
        </p:txBody>
      </p:sp>
      <p:sp>
        <p:nvSpPr>
          <p:cNvPr id="380" name="Google Shape;380;p57"/>
          <p:cNvSpPr/>
          <p:nvPr/>
        </p:nvSpPr>
        <p:spPr>
          <a:xfrm>
            <a:off x="458750" y="1574175"/>
            <a:ext cx="1112100" cy="1566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7"/>
          <p:cNvSpPr txBox="1"/>
          <p:nvPr/>
        </p:nvSpPr>
        <p:spPr>
          <a:xfrm>
            <a:off x="5963550" y="3574475"/>
            <a:ext cx="2766300" cy="572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HTML 的 root，告知瀏覽器這是 HTML 文件</a:t>
            </a:r>
            <a:endParaRPr b="0" i="0" sz="1400" u="none" cap="none" strike="noStrike">
              <a:solidFill>
                <a:schemeClr val="dk2"/>
              </a:solidFill>
              <a:latin typeface="Arial"/>
              <a:ea typeface="Arial"/>
              <a:cs typeface="Arial"/>
              <a:sym typeface="Arial"/>
            </a:endParaRPr>
          </a:p>
        </p:txBody>
      </p:sp>
      <p:sp>
        <p:nvSpPr>
          <p:cNvPr id="382" name="Google Shape;382;p57"/>
          <p:cNvSpPr/>
          <p:nvPr/>
        </p:nvSpPr>
        <p:spPr>
          <a:xfrm>
            <a:off x="458750" y="1782225"/>
            <a:ext cx="597900" cy="156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7"/>
          <p:cNvSpPr/>
          <p:nvPr/>
        </p:nvSpPr>
        <p:spPr>
          <a:xfrm>
            <a:off x="458750" y="3990575"/>
            <a:ext cx="597900" cy="156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4" name="Google Shape;384;p57"/>
          <p:cNvCxnSpPr>
            <a:endCxn id="381" idx="1"/>
          </p:cNvCxnSpPr>
          <p:nvPr/>
        </p:nvCxnSpPr>
        <p:spPr>
          <a:xfrm>
            <a:off x="1056750" y="1860425"/>
            <a:ext cx="4906800" cy="2000400"/>
          </a:xfrm>
          <a:prstGeom prst="bentConnector3">
            <a:avLst>
              <a:gd fmla="val 50000" name="adj1"/>
            </a:avLst>
          </a:prstGeom>
          <a:noFill/>
          <a:ln cap="flat" cmpd="sng" w="19050">
            <a:solidFill>
              <a:srgbClr val="FF9900"/>
            </a:solidFill>
            <a:prstDash val="solid"/>
            <a:round/>
            <a:headEnd len="sm" w="sm" type="none"/>
            <a:tailEnd len="med" w="med" type="triangle"/>
          </a:ln>
        </p:spPr>
      </p:cxnSp>
      <p:cxnSp>
        <p:nvCxnSpPr>
          <p:cNvPr id="385" name="Google Shape;385;p57"/>
          <p:cNvCxnSpPr>
            <a:stCxn id="383" idx="3"/>
            <a:endCxn id="381" idx="1"/>
          </p:cNvCxnSpPr>
          <p:nvPr/>
        </p:nvCxnSpPr>
        <p:spPr>
          <a:xfrm flipH="1" rot="10800000">
            <a:off x="1056650" y="3860675"/>
            <a:ext cx="4906800" cy="208200"/>
          </a:xfrm>
          <a:prstGeom prst="bentConnector3">
            <a:avLst>
              <a:gd fmla="val 50001" name="adj1"/>
            </a:avLst>
          </a:prstGeom>
          <a:noFill/>
          <a:ln cap="flat" cmpd="sng" w="19050">
            <a:solidFill>
              <a:srgbClr val="FF9900"/>
            </a:solidFill>
            <a:prstDash val="solid"/>
            <a:round/>
            <a:headEnd len="sm" w="sm" type="none"/>
            <a:tailEnd len="med" w="med" type="triangle"/>
          </a:ln>
        </p:spPr>
      </p:cxnSp>
      <p:cxnSp>
        <p:nvCxnSpPr>
          <p:cNvPr id="386" name="Google Shape;386;p57"/>
          <p:cNvCxnSpPr>
            <a:stCxn id="380" idx="3"/>
            <a:endCxn id="379" idx="1"/>
          </p:cNvCxnSpPr>
          <p:nvPr/>
        </p:nvCxnSpPr>
        <p:spPr>
          <a:xfrm>
            <a:off x="1570850" y="1652475"/>
            <a:ext cx="4392600" cy="207900"/>
          </a:xfrm>
          <a:prstGeom prst="bentConnector3">
            <a:avLst>
              <a:gd fmla="val 50001" name="adj1"/>
            </a:avLst>
          </a:prstGeom>
          <a:noFill/>
          <a:ln cap="flat" cmpd="sng" w="19050">
            <a:solidFill>
              <a:srgbClr val="4A86E8"/>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HTML 基本結構介紹</a:t>
            </a:r>
            <a:endParaRPr b="0" i="0" sz="3600" u="none" cap="none" strike="noStrike">
              <a:solidFill>
                <a:srgbClr val="000000"/>
              </a:solidFill>
              <a:latin typeface="Helvetica Neue"/>
              <a:ea typeface="Helvetica Neue"/>
              <a:cs typeface="Helvetica Neue"/>
              <a:sym typeface="Helvetica Neue"/>
            </a:endParaRPr>
          </a:p>
        </p:txBody>
      </p:sp>
      <p:sp>
        <p:nvSpPr>
          <p:cNvPr id="392" name="Google Shape;392;p58"/>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93" name="Google Shape;393;p58"/>
          <p:cNvPicPr preferRelativeResize="0"/>
          <p:nvPr/>
        </p:nvPicPr>
        <p:blipFill rotWithShape="1">
          <a:blip r:embed="rId3">
            <a:alphaModFix/>
          </a:blip>
          <a:srcRect b="0" l="0" r="0" t="0"/>
          <a:stretch/>
        </p:blipFill>
        <p:spPr>
          <a:xfrm>
            <a:off x="387900" y="1574163"/>
            <a:ext cx="5456399" cy="2573024"/>
          </a:xfrm>
          <a:prstGeom prst="rect">
            <a:avLst/>
          </a:prstGeom>
          <a:noFill/>
          <a:ln>
            <a:noFill/>
          </a:ln>
        </p:spPr>
      </p:pic>
      <p:sp>
        <p:nvSpPr>
          <p:cNvPr id="394" name="Google Shape;394;p58"/>
          <p:cNvSpPr txBox="1"/>
          <p:nvPr/>
        </p:nvSpPr>
        <p:spPr>
          <a:xfrm>
            <a:off x="5963550" y="3422075"/>
            <a:ext cx="2766300" cy="572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網頁結構主體</a:t>
            </a:r>
            <a:endParaRPr b="0" i="0" sz="1400" u="none" cap="none" strike="noStrike">
              <a:solidFill>
                <a:schemeClr val="dk2"/>
              </a:solidFill>
              <a:latin typeface="Arial"/>
              <a:ea typeface="Arial"/>
              <a:cs typeface="Arial"/>
              <a:sym typeface="Arial"/>
            </a:endParaRPr>
          </a:p>
        </p:txBody>
      </p:sp>
      <p:sp>
        <p:nvSpPr>
          <p:cNvPr id="395" name="Google Shape;395;p58"/>
          <p:cNvSpPr/>
          <p:nvPr/>
        </p:nvSpPr>
        <p:spPr>
          <a:xfrm>
            <a:off x="458750" y="1938825"/>
            <a:ext cx="597900" cy="1824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8"/>
          <p:cNvSpPr/>
          <p:nvPr/>
        </p:nvSpPr>
        <p:spPr>
          <a:xfrm>
            <a:off x="458650" y="3226475"/>
            <a:ext cx="597900" cy="1824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7" name="Google Shape;397;p58"/>
          <p:cNvCxnSpPr>
            <a:stCxn id="395" idx="3"/>
            <a:endCxn id="398" idx="1"/>
          </p:cNvCxnSpPr>
          <p:nvPr/>
        </p:nvCxnSpPr>
        <p:spPr>
          <a:xfrm>
            <a:off x="1056650" y="2030025"/>
            <a:ext cx="4906800" cy="195000"/>
          </a:xfrm>
          <a:prstGeom prst="bentConnector3">
            <a:avLst>
              <a:gd fmla="val 50001" name="adj1"/>
            </a:avLst>
          </a:prstGeom>
          <a:noFill/>
          <a:ln cap="flat" cmpd="sng" w="19050">
            <a:solidFill>
              <a:srgbClr val="4A86E8"/>
            </a:solidFill>
            <a:prstDash val="solid"/>
            <a:round/>
            <a:headEnd len="sm" w="sm" type="none"/>
            <a:tailEnd len="med" w="med" type="triangle"/>
          </a:ln>
        </p:spPr>
      </p:cxnSp>
      <p:cxnSp>
        <p:nvCxnSpPr>
          <p:cNvPr id="399" name="Google Shape;399;p58"/>
          <p:cNvCxnSpPr>
            <a:stCxn id="396" idx="3"/>
            <a:endCxn id="398" idx="1"/>
          </p:cNvCxnSpPr>
          <p:nvPr/>
        </p:nvCxnSpPr>
        <p:spPr>
          <a:xfrm flipH="1" rot="10800000">
            <a:off x="1056550" y="2225075"/>
            <a:ext cx="4907100" cy="1092600"/>
          </a:xfrm>
          <a:prstGeom prst="bentConnector3">
            <a:avLst>
              <a:gd fmla="val 49999" name="adj1"/>
            </a:avLst>
          </a:prstGeom>
          <a:noFill/>
          <a:ln cap="flat" cmpd="sng" w="19050">
            <a:solidFill>
              <a:srgbClr val="4A86E8"/>
            </a:solidFill>
            <a:prstDash val="solid"/>
            <a:round/>
            <a:headEnd len="sm" w="sm" type="none"/>
            <a:tailEnd len="med" w="med" type="triangle"/>
          </a:ln>
        </p:spPr>
      </p:cxnSp>
      <p:sp>
        <p:nvSpPr>
          <p:cNvPr id="398" name="Google Shape;398;p58"/>
          <p:cNvSpPr txBox="1"/>
          <p:nvPr/>
        </p:nvSpPr>
        <p:spPr>
          <a:xfrm>
            <a:off x="5963550" y="1938825"/>
            <a:ext cx="2766300" cy="572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定義名稱，metadata，相關文件連結的地方</a:t>
            </a:r>
            <a:endParaRPr b="0" i="0" sz="1400" u="none" cap="none" strike="noStrike">
              <a:solidFill>
                <a:schemeClr val="dk2"/>
              </a:solidFill>
              <a:latin typeface="Arial"/>
              <a:ea typeface="Arial"/>
              <a:cs typeface="Arial"/>
              <a:sym typeface="Arial"/>
            </a:endParaRPr>
          </a:p>
        </p:txBody>
      </p:sp>
      <p:sp>
        <p:nvSpPr>
          <p:cNvPr id="400" name="Google Shape;400;p58"/>
          <p:cNvSpPr/>
          <p:nvPr/>
        </p:nvSpPr>
        <p:spPr>
          <a:xfrm>
            <a:off x="458750" y="3421525"/>
            <a:ext cx="597900" cy="182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8"/>
          <p:cNvSpPr/>
          <p:nvPr/>
        </p:nvSpPr>
        <p:spPr>
          <a:xfrm>
            <a:off x="458650" y="3812375"/>
            <a:ext cx="597900" cy="182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2" name="Google Shape;402;p58"/>
          <p:cNvCxnSpPr>
            <a:stCxn id="400" idx="3"/>
            <a:endCxn id="394" idx="1"/>
          </p:cNvCxnSpPr>
          <p:nvPr/>
        </p:nvCxnSpPr>
        <p:spPr>
          <a:xfrm>
            <a:off x="1056650" y="3512725"/>
            <a:ext cx="4906800" cy="195600"/>
          </a:xfrm>
          <a:prstGeom prst="bentConnector3">
            <a:avLst>
              <a:gd fmla="val 50001" name="adj1"/>
            </a:avLst>
          </a:prstGeom>
          <a:noFill/>
          <a:ln cap="flat" cmpd="sng" w="19050">
            <a:solidFill>
              <a:srgbClr val="FF9900"/>
            </a:solidFill>
            <a:prstDash val="solid"/>
            <a:round/>
            <a:headEnd len="sm" w="sm" type="none"/>
            <a:tailEnd len="med" w="med" type="triangle"/>
          </a:ln>
        </p:spPr>
      </p:cxnSp>
      <p:cxnSp>
        <p:nvCxnSpPr>
          <p:cNvPr id="403" name="Google Shape;403;p58"/>
          <p:cNvCxnSpPr>
            <a:endCxn id="394" idx="1"/>
          </p:cNvCxnSpPr>
          <p:nvPr/>
        </p:nvCxnSpPr>
        <p:spPr>
          <a:xfrm flipH="1" rot="10800000">
            <a:off x="1056450" y="3708425"/>
            <a:ext cx="4907100" cy="195000"/>
          </a:xfrm>
          <a:prstGeom prst="bentConnector3">
            <a:avLst>
              <a:gd fmla="val 50000" name="adj1"/>
            </a:avLst>
          </a:prstGeom>
          <a:noFill/>
          <a:ln cap="flat" cmpd="sng" w="19050">
            <a:solidFill>
              <a:srgbClr val="FF9900"/>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HTML 基本結構介紹</a:t>
            </a:r>
            <a:endParaRPr b="0" i="0" sz="3600" u="none" cap="none" strike="noStrike">
              <a:solidFill>
                <a:srgbClr val="000000"/>
              </a:solidFill>
              <a:latin typeface="Helvetica Neue"/>
              <a:ea typeface="Helvetica Neue"/>
              <a:cs typeface="Helvetica Neue"/>
              <a:sym typeface="Helvetica Neue"/>
            </a:endParaRPr>
          </a:p>
        </p:txBody>
      </p:sp>
      <p:sp>
        <p:nvSpPr>
          <p:cNvPr id="409" name="Google Shape;409;p59"/>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10" name="Google Shape;410;p59"/>
          <p:cNvPicPr preferRelativeResize="0"/>
          <p:nvPr/>
        </p:nvPicPr>
        <p:blipFill rotWithShape="1">
          <a:blip r:embed="rId3">
            <a:alphaModFix/>
          </a:blip>
          <a:srcRect b="0" l="0" r="0" t="0"/>
          <a:stretch/>
        </p:blipFill>
        <p:spPr>
          <a:xfrm>
            <a:off x="387900" y="1574163"/>
            <a:ext cx="5456399" cy="2573024"/>
          </a:xfrm>
          <a:prstGeom prst="rect">
            <a:avLst/>
          </a:prstGeom>
          <a:noFill/>
          <a:ln>
            <a:noFill/>
          </a:ln>
        </p:spPr>
      </p:pic>
      <p:pic>
        <p:nvPicPr>
          <p:cNvPr id="411" name="Google Shape;411;p59"/>
          <p:cNvPicPr preferRelativeResize="0"/>
          <p:nvPr/>
        </p:nvPicPr>
        <p:blipFill rotWithShape="1">
          <a:blip r:embed="rId4">
            <a:alphaModFix/>
          </a:blip>
          <a:srcRect b="0" l="0" r="0" t="0"/>
          <a:stretch/>
        </p:blipFill>
        <p:spPr>
          <a:xfrm>
            <a:off x="5928725" y="2069838"/>
            <a:ext cx="2822176" cy="1581675"/>
          </a:xfrm>
          <a:prstGeom prst="rect">
            <a:avLst/>
          </a:prstGeom>
          <a:noFill/>
          <a:ln cap="flat" cmpd="sng" w="9525">
            <a:solidFill>
              <a:schemeClr val="dk2"/>
            </a:solidFill>
            <a:prstDash val="solid"/>
            <a:round/>
            <a:headEnd len="sm" w="sm" type="none"/>
            <a:tailEnd len="sm" w="sm" type="none"/>
          </a:ln>
        </p:spPr>
      </p:pic>
      <p:sp>
        <p:nvSpPr>
          <p:cNvPr id="412" name="Google Shape;412;p59"/>
          <p:cNvSpPr txBox="1"/>
          <p:nvPr/>
        </p:nvSpPr>
        <p:spPr>
          <a:xfrm>
            <a:off x="5956650" y="3781175"/>
            <a:ext cx="2822100" cy="3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網頁上實際樣子</a:t>
            </a:r>
            <a:endParaRPr b="0" i="0" sz="1400" u="none" cap="none" strike="noStrike">
              <a:solidFill>
                <a:schemeClr val="dk2"/>
              </a:solidFill>
              <a:latin typeface="Arial"/>
              <a:ea typeface="Arial"/>
              <a:cs typeface="Arial"/>
              <a:sym typeface="Arial"/>
            </a:endParaRPr>
          </a:p>
        </p:txBody>
      </p:sp>
      <p:sp>
        <p:nvSpPr>
          <p:cNvPr id="413" name="Google Shape;413;p59"/>
          <p:cNvSpPr/>
          <p:nvPr/>
        </p:nvSpPr>
        <p:spPr>
          <a:xfrm>
            <a:off x="729825" y="2112600"/>
            <a:ext cx="4962900" cy="11403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9"/>
          <p:cNvSpPr/>
          <p:nvPr/>
        </p:nvSpPr>
        <p:spPr>
          <a:xfrm>
            <a:off x="729825" y="3604125"/>
            <a:ext cx="4962900" cy="1770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9"/>
          <p:cNvSpPr txBox="1"/>
          <p:nvPr/>
        </p:nvSpPr>
        <p:spPr>
          <a:xfrm>
            <a:off x="1800225" y="1750050"/>
            <a:ext cx="2822100" cy="3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4A86E8"/>
                </a:solidFill>
                <a:latin typeface="Arial"/>
                <a:ea typeface="Arial"/>
                <a:cs typeface="Arial"/>
                <a:sym typeface="Arial"/>
              </a:rPr>
              <a:t>網頁相關定義與設定</a:t>
            </a:r>
            <a:endParaRPr b="0" i="0" sz="1400" u="none" cap="none" strike="noStrike">
              <a:solidFill>
                <a:srgbClr val="4A86E8"/>
              </a:solidFill>
              <a:latin typeface="Arial"/>
              <a:ea typeface="Arial"/>
              <a:cs typeface="Arial"/>
              <a:sym typeface="Arial"/>
            </a:endParaRPr>
          </a:p>
        </p:txBody>
      </p:sp>
      <p:sp>
        <p:nvSpPr>
          <p:cNvPr id="416" name="Google Shape;416;p59"/>
          <p:cNvSpPr txBox="1"/>
          <p:nvPr/>
        </p:nvSpPr>
        <p:spPr>
          <a:xfrm>
            <a:off x="1800225" y="3268613"/>
            <a:ext cx="2822100" cy="3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FF9900"/>
                </a:solidFill>
                <a:latin typeface="Arial"/>
                <a:ea typeface="Arial"/>
                <a:cs typeface="Arial"/>
                <a:sym typeface="Arial"/>
              </a:rPr>
              <a:t>網頁主架構</a:t>
            </a:r>
            <a:endParaRPr b="0" i="0" sz="1400" u="none" cap="none" strike="noStrike">
              <a:solidFill>
                <a:srgbClr val="FF99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0"/>
          <p:cNvSpPr txBox="1"/>
          <p:nvPr>
            <p:ph type="title"/>
          </p:nvPr>
        </p:nvSpPr>
        <p:spPr>
          <a:xfrm>
            <a:off x="3019425" y="1662150"/>
            <a:ext cx="3105300" cy="1819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1" i="0" lang="zh-TW" sz="4000" u="none" cap="none" strike="noStrike">
                <a:solidFill>
                  <a:schemeClr val="dk2"/>
                </a:solidFill>
                <a:latin typeface="Helvetica Neue"/>
                <a:ea typeface="Helvetica Neue"/>
                <a:cs typeface="Helvetica Neue"/>
                <a:sym typeface="Helvetica Neue"/>
              </a:rPr>
              <a:t>GET 爬蟲</a:t>
            </a:r>
            <a:endParaRPr b="1" i="0" sz="4000" u="none" cap="none" strike="noStrike">
              <a:solidFill>
                <a:schemeClr val="dk2"/>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1"/>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影片</a:t>
            </a:r>
            <a:endParaRPr b="0" i="0" sz="3600" u="none" cap="none" strike="noStrike">
              <a:solidFill>
                <a:srgbClr val="000000"/>
              </a:solidFill>
              <a:latin typeface="Helvetica Neue"/>
              <a:ea typeface="Helvetica Neue"/>
              <a:cs typeface="Helvetica Neue"/>
              <a:sym typeface="Helvetica Neue"/>
            </a:endParaRPr>
          </a:p>
        </p:txBody>
      </p:sp>
      <p:sp>
        <p:nvSpPr>
          <p:cNvPr id="427" name="Google Shape;427;p61"/>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28" name="Google Shape;428;p61" title="Python 爬蟲 Section1_1_GET.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2"/>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開始寫爬蟲之前</a:t>
            </a:r>
            <a:endParaRPr b="0" i="0" sz="3600" u="none" cap="none" strike="noStrike">
              <a:solidFill>
                <a:srgbClr val="000000"/>
              </a:solidFill>
              <a:latin typeface="Helvetica Neue"/>
              <a:ea typeface="Helvetica Neue"/>
              <a:cs typeface="Helvetica Neue"/>
              <a:sym typeface="Helvetica Neue"/>
            </a:endParaRPr>
          </a:p>
        </p:txBody>
      </p:sp>
      <p:sp>
        <p:nvSpPr>
          <p:cNvPr id="434" name="Google Shape;434;p62"/>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Github</a:t>
            </a:r>
            <a:endParaRPr b="0" i="0" sz="18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許多爬蟲程式在 Github 上都有，有時候可以不用全部都重頭開始自己寫</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e.g. PTT Crawler</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API</a:t>
            </a:r>
            <a:endParaRPr b="0" i="0" sz="18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許多公司提供 API 讓使用者可以在遵循公司規定的情況下拿到整理後的資料</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e.g. </a:t>
            </a:r>
            <a:r>
              <a:rPr b="0" i="0" lang="zh-TW" sz="1400" u="sng" cap="none" strike="noStrike">
                <a:solidFill>
                  <a:schemeClr val="hlink"/>
                </a:solidFill>
                <a:latin typeface="Arial"/>
                <a:ea typeface="Arial"/>
                <a:cs typeface="Arial"/>
                <a:sym typeface="Arial"/>
                <a:hlinkClick r:id="rId3"/>
              </a:rPr>
              <a:t>Facebook Graph API</a:t>
            </a:r>
            <a:r>
              <a:rPr b="0" i="0" lang="zh-TW" sz="1400" u="none" cap="none" strike="noStrike">
                <a:solidFill>
                  <a:srgbClr val="262627"/>
                </a:solidFill>
                <a:latin typeface="Arial"/>
                <a:ea typeface="Arial"/>
                <a:cs typeface="Arial"/>
                <a:sym typeface="Arial"/>
              </a:rPr>
              <a:t>，</a:t>
            </a:r>
            <a:r>
              <a:rPr b="0" i="0" lang="zh-TW" sz="1400" u="sng" cap="none" strike="noStrike">
                <a:solidFill>
                  <a:schemeClr val="hlink"/>
                </a:solidFill>
                <a:latin typeface="Arial"/>
                <a:ea typeface="Arial"/>
                <a:cs typeface="Arial"/>
                <a:sym typeface="Arial"/>
                <a:hlinkClick r:id="rId4"/>
              </a:rPr>
              <a:t>Google Places API</a:t>
            </a:r>
            <a:endParaRPr b="0" i="0" sz="1400" u="none" cap="none" strike="noStrike">
              <a:solidFill>
                <a:srgbClr val="56BADC"/>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道德規範</a:t>
            </a:r>
            <a:endParaRPr b="0" i="0" sz="18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爬蟲是一個不斷送請求的過程，而頻繁大量的請求會對網站伺服器造成負擔</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雖然非強制性，但請大家練習的時候請遵守規範</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robots.txt 規範通常會放在網站的根目錄 (e.g. </a:t>
            </a:r>
            <a:r>
              <a:rPr b="0" i="0" lang="zh-TW" sz="1400" u="sng" cap="none" strike="noStrike">
                <a:solidFill>
                  <a:schemeClr val="hlink"/>
                </a:solidFill>
                <a:latin typeface="Arial"/>
                <a:ea typeface="Arial"/>
                <a:cs typeface="Arial"/>
                <a:sym typeface="Arial"/>
                <a:hlinkClick r:id="rId5"/>
              </a:rPr>
              <a:t>https://www.facebook.com/robots.txt</a:t>
            </a:r>
            <a:r>
              <a:rPr b="0" i="0" lang="zh-TW"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zh-TW" sz="1400" u="none" cap="none" strike="noStrike">
                <a:solidFill>
                  <a:srgbClr val="000000"/>
                </a:solidFill>
                <a:latin typeface="Arial"/>
                <a:ea typeface="Arial"/>
                <a:cs typeface="Arial"/>
                <a:sym typeface="Arial"/>
              </a:rPr>
              <a:t>詳細的規範可以參考 </a:t>
            </a:r>
            <a:r>
              <a:rPr b="0" i="0" lang="zh-TW" sz="1400" u="sng" cap="none" strike="noStrike">
                <a:solidFill>
                  <a:schemeClr val="hlink"/>
                </a:solidFill>
                <a:latin typeface="Arial"/>
                <a:ea typeface="Arial"/>
                <a:cs typeface="Arial"/>
                <a:sym typeface="Arial"/>
                <a:hlinkClick r:id="rId6"/>
              </a:rPr>
              <a:t>wiki</a:t>
            </a:r>
            <a:r>
              <a:rPr b="0" i="0" lang="zh-TW" sz="1400" u="none" cap="none" strike="noStrike">
                <a:solidFill>
                  <a:srgbClr val="000000"/>
                </a:solidFill>
                <a:latin typeface="Arial"/>
                <a:ea typeface="Arial"/>
                <a:cs typeface="Arial"/>
                <a:sym typeface="Arial"/>
              </a:rPr>
              <a:t> 與 </a:t>
            </a:r>
            <a:r>
              <a:rPr b="0" i="0" lang="zh-TW" sz="1400" u="sng" cap="none" strike="noStrike">
                <a:solidFill>
                  <a:schemeClr val="hlink"/>
                </a:solidFill>
                <a:latin typeface="Arial"/>
                <a:ea typeface="Arial"/>
                <a:cs typeface="Arial"/>
                <a:sym typeface="Arial"/>
                <a:hlinkClick r:id="rId7"/>
              </a:rPr>
              <a:t>google 文件</a:t>
            </a:r>
            <a:endParaRPr b="0" i="0" sz="1400" u="none" cap="none" strike="noStrike">
              <a:solidFill>
                <a:srgbClr val="56BADC"/>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3"/>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請求種類</a:t>
            </a:r>
            <a:endParaRPr b="0" i="0" sz="3600" u="none" cap="none" strike="noStrike">
              <a:solidFill>
                <a:srgbClr val="000000"/>
              </a:solidFill>
              <a:latin typeface="Helvetica Neue"/>
              <a:ea typeface="Helvetica Neue"/>
              <a:cs typeface="Helvetica Neue"/>
              <a:sym typeface="Helvetica Neue"/>
            </a:endParaRPr>
          </a:p>
        </p:txBody>
      </p:sp>
      <p:sp>
        <p:nvSpPr>
          <p:cNvPr id="440" name="Google Shape;440;p63"/>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我們送請求到對方伺服器其實就像我們寄信到對方家裡，</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寄信有很多種方式，請求也有許多種類 (參考 </a:t>
            </a:r>
            <a:r>
              <a:rPr b="0" i="0" lang="zh-TW" sz="1800" u="sng" cap="none" strike="noStrike">
                <a:solidFill>
                  <a:schemeClr val="hlink"/>
                </a:solidFill>
                <a:latin typeface="Arial"/>
                <a:ea typeface="Arial"/>
                <a:cs typeface="Arial"/>
                <a:sym typeface="Arial"/>
                <a:hlinkClick r:id="rId3"/>
              </a:rPr>
              <a:t>MDN</a:t>
            </a:r>
            <a:r>
              <a:rPr b="0" i="0" lang="zh-TW" sz="1800" u="none" cap="none" strike="noStrike">
                <a:solidFill>
                  <a:srgbClr val="000000"/>
                </a:solidFill>
                <a:latin typeface="Arial"/>
                <a:ea typeface="Arial"/>
                <a:cs typeface="Arial"/>
                <a:sym typeface="Arial"/>
              </a:rPr>
              <a:t>)</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其中我們最常用的是 GET 與 POST 這兩種</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GET：請求內容包含在 header，類似寄明信片的方式</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POST：請求內容包含在 body，類似寄平信的方式</a:t>
            </a:r>
            <a:endParaRPr b="0" i="0" sz="1800" u="none" cap="none" strike="noStrike">
              <a:solidFill>
                <a:srgbClr val="000000"/>
              </a:solidFill>
              <a:latin typeface="Arial"/>
              <a:ea typeface="Arial"/>
              <a:cs typeface="Arial"/>
              <a:sym typeface="Arial"/>
            </a:endParaRPr>
          </a:p>
        </p:txBody>
      </p:sp>
      <p:grpSp>
        <p:nvGrpSpPr>
          <p:cNvPr id="441" name="Google Shape;441;p63"/>
          <p:cNvGrpSpPr/>
          <p:nvPr/>
        </p:nvGrpSpPr>
        <p:grpSpPr>
          <a:xfrm>
            <a:off x="3324325" y="3288700"/>
            <a:ext cx="2495350" cy="375300"/>
            <a:chOff x="3324325" y="3593500"/>
            <a:chExt cx="2495350" cy="375300"/>
          </a:xfrm>
        </p:grpSpPr>
        <p:sp>
          <p:nvSpPr>
            <p:cNvPr id="442" name="Google Shape;442;p63"/>
            <p:cNvSpPr/>
            <p:nvPr/>
          </p:nvSpPr>
          <p:spPr>
            <a:xfrm>
              <a:off x="3324325" y="3593500"/>
              <a:ext cx="1695900" cy="37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400" u="none" cap="none" strike="noStrike">
                  <a:solidFill>
                    <a:srgbClr val="FF9900"/>
                  </a:solidFill>
                  <a:latin typeface="Arial"/>
                  <a:ea typeface="Arial"/>
                  <a:cs typeface="Arial"/>
                  <a:sym typeface="Arial"/>
                </a:rPr>
                <a:t>body</a:t>
              </a:r>
              <a:endParaRPr b="1" i="0" sz="1400" u="none" cap="none" strike="noStrike">
                <a:solidFill>
                  <a:srgbClr val="FF9900"/>
                </a:solidFill>
                <a:latin typeface="Arial"/>
                <a:ea typeface="Arial"/>
                <a:cs typeface="Arial"/>
                <a:sym typeface="Arial"/>
              </a:endParaRPr>
            </a:p>
          </p:txBody>
        </p:sp>
        <p:sp>
          <p:nvSpPr>
            <p:cNvPr id="443" name="Google Shape;443;p63"/>
            <p:cNvSpPr/>
            <p:nvPr/>
          </p:nvSpPr>
          <p:spPr>
            <a:xfrm>
              <a:off x="5020175" y="3593500"/>
              <a:ext cx="799500" cy="37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400" u="none" cap="none" strike="noStrike">
                  <a:solidFill>
                    <a:srgbClr val="4A86E8"/>
                  </a:solidFill>
                  <a:latin typeface="Arial"/>
                  <a:ea typeface="Arial"/>
                  <a:cs typeface="Arial"/>
                  <a:sym typeface="Arial"/>
                </a:rPr>
                <a:t>header</a:t>
              </a:r>
              <a:endParaRPr b="1" i="0" sz="1400" u="none" cap="none" strike="noStrike">
                <a:solidFill>
                  <a:srgbClr val="4A86E8"/>
                </a:solidFill>
                <a:latin typeface="Arial"/>
                <a:ea typeface="Arial"/>
                <a:cs typeface="Arial"/>
                <a:sym typeface="Arial"/>
              </a:endParaRPr>
            </a:p>
          </p:txBody>
        </p:sp>
      </p:grpSp>
      <p:sp>
        <p:nvSpPr>
          <p:cNvPr id="444" name="Google Shape;444;p63"/>
          <p:cNvSpPr txBox="1"/>
          <p:nvPr/>
        </p:nvSpPr>
        <p:spPr>
          <a:xfrm>
            <a:off x="410100" y="4455375"/>
            <a:ext cx="8520600" cy="43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2"/>
                </a:solidFill>
                <a:latin typeface="Arial"/>
                <a:ea typeface="Arial"/>
                <a:cs typeface="Arial"/>
                <a:sym typeface="Arial"/>
              </a:rPr>
              <a:t>參考內容：</a:t>
            </a:r>
            <a:r>
              <a:rPr b="0" i="0" lang="zh-TW" sz="1800" u="sng" cap="none" strike="noStrike">
                <a:solidFill>
                  <a:schemeClr val="hlink"/>
                </a:solidFill>
                <a:latin typeface="Arial"/>
                <a:ea typeface="Arial"/>
                <a:cs typeface="Arial"/>
                <a:sym typeface="Arial"/>
                <a:hlinkClick r:id="rId4"/>
              </a:rPr>
              <a:t>淺談 HTTP Method</a:t>
            </a:r>
            <a:endParaRPr b="0" i="0" sz="1800" u="none" cap="none" strike="noStrike">
              <a:solidFill>
                <a:srgbClr val="56BADC"/>
              </a:solidFill>
              <a:latin typeface="Arial"/>
              <a:ea typeface="Arial"/>
              <a:cs typeface="Arial"/>
              <a:sym typeface="Arial"/>
            </a:endParaRPr>
          </a:p>
        </p:txBody>
      </p:sp>
      <p:grpSp>
        <p:nvGrpSpPr>
          <p:cNvPr id="445" name="Google Shape;445;p63"/>
          <p:cNvGrpSpPr/>
          <p:nvPr/>
        </p:nvGrpSpPr>
        <p:grpSpPr>
          <a:xfrm>
            <a:off x="1018375" y="3389900"/>
            <a:ext cx="7285238" cy="874175"/>
            <a:chOff x="1018375" y="3389900"/>
            <a:chExt cx="7285238" cy="874175"/>
          </a:xfrm>
        </p:grpSpPr>
        <p:grpSp>
          <p:nvGrpSpPr>
            <p:cNvPr id="446" name="Google Shape;446;p63"/>
            <p:cNvGrpSpPr/>
            <p:nvPr/>
          </p:nvGrpSpPr>
          <p:grpSpPr>
            <a:xfrm>
              <a:off x="1018375" y="3389900"/>
              <a:ext cx="1011875" cy="874175"/>
              <a:chOff x="1033375" y="2222350"/>
              <a:chExt cx="1011875" cy="874175"/>
            </a:xfrm>
          </p:grpSpPr>
          <p:pic>
            <p:nvPicPr>
              <p:cNvPr id="447" name="Google Shape;447;p63"/>
              <p:cNvPicPr preferRelativeResize="0"/>
              <p:nvPr/>
            </p:nvPicPr>
            <p:blipFill rotWithShape="1">
              <a:blip r:embed="rId5">
                <a:alphaModFix/>
              </a:blip>
              <a:srcRect b="0" l="0" r="0" t="0"/>
              <a:stretch/>
            </p:blipFill>
            <p:spPr>
              <a:xfrm>
                <a:off x="1302650" y="2222350"/>
                <a:ext cx="742600" cy="742600"/>
              </a:xfrm>
              <a:prstGeom prst="rect">
                <a:avLst/>
              </a:prstGeom>
              <a:noFill/>
              <a:ln>
                <a:noFill/>
              </a:ln>
            </p:spPr>
          </p:pic>
          <p:pic>
            <p:nvPicPr>
              <p:cNvPr id="448" name="Google Shape;448;p63"/>
              <p:cNvPicPr preferRelativeResize="0"/>
              <p:nvPr/>
            </p:nvPicPr>
            <p:blipFill rotWithShape="1">
              <a:blip r:embed="rId6">
                <a:alphaModFix/>
              </a:blip>
              <a:srcRect b="0" l="0" r="0" t="0"/>
              <a:stretch/>
            </p:blipFill>
            <p:spPr>
              <a:xfrm>
                <a:off x="1033375" y="2455875"/>
                <a:ext cx="640650" cy="640650"/>
              </a:xfrm>
              <a:prstGeom prst="rect">
                <a:avLst/>
              </a:prstGeom>
              <a:noFill/>
              <a:ln>
                <a:noFill/>
              </a:ln>
            </p:spPr>
          </p:pic>
        </p:grpSp>
        <p:cxnSp>
          <p:nvCxnSpPr>
            <p:cNvPr id="449" name="Google Shape;449;p63"/>
            <p:cNvCxnSpPr/>
            <p:nvPr/>
          </p:nvCxnSpPr>
          <p:spPr>
            <a:xfrm flipH="1" rot="10800000">
              <a:off x="2320013" y="3754300"/>
              <a:ext cx="4759200" cy="6900"/>
            </a:xfrm>
            <a:prstGeom prst="straightConnector1">
              <a:avLst/>
            </a:prstGeom>
            <a:noFill/>
            <a:ln cap="flat" cmpd="sng" w="9525">
              <a:solidFill>
                <a:schemeClr val="dk2"/>
              </a:solidFill>
              <a:prstDash val="solid"/>
              <a:round/>
              <a:headEnd len="sm" w="sm" type="none"/>
              <a:tailEnd len="med" w="med" type="triangle"/>
            </a:ln>
          </p:spPr>
        </p:cxnSp>
        <p:cxnSp>
          <p:nvCxnSpPr>
            <p:cNvPr id="450" name="Google Shape;450;p63"/>
            <p:cNvCxnSpPr/>
            <p:nvPr/>
          </p:nvCxnSpPr>
          <p:spPr>
            <a:xfrm>
              <a:off x="2320000" y="3913600"/>
              <a:ext cx="4717500" cy="600"/>
            </a:xfrm>
            <a:prstGeom prst="straightConnector1">
              <a:avLst/>
            </a:prstGeom>
            <a:noFill/>
            <a:ln cap="flat" cmpd="sng" w="9525">
              <a:solidFill>
                <a:schemeClr val="dk2"/>
              </a:solidFill>
              <a:prstDash val="solid"/>
              <a:round/>
              <a:headEnd len="med" w="med" type="triangle"/>
              <a:tailEnd len="sm" w="sm" type="none"/>
            </a:ln>
          </p:spPr>
        </p:cxnSp>
        <p:grpSp>
          <p:nvGrpSpPr>
            <p:cNvPr id="451" name="Google Shape;451;p63"/>
            <p:cNvGrpSpPr/>
            <p:nvPr/>
          </p:nvGrpSpPr>
          <p:grpSpPr>
            <a:xfrm>
              <a:off x="7327238" y="3389900"/>
              <a:ext cx="976375" cy="874175"/>
              <a:chOff x="5849125" y="2222350"/>
              <a:chExt cx="976375" cy="874175"/>
            </a:xfrm>
          </p:grpSpPr>
          <p:pic>
            <p:nvPicPr>
              <p:cNvPr id="452" name="Google Shape;452;p63"/>
              <p:cNvPicPr preferRelativeResize="0"/>
              <p:nvPr/>
            </p:nvPicPr>
            <p:blipFill rotWithShape="1">
              <a:blip r:embed="rId5">
                <a:alphaModFix/>
              </a:blip>
              <a:srcRect b="0" l="0" r="0" t="0"/>
              <a:stretch/>
            </p:blipFill>
            <p:spPr>
              <a:xfrm>
                <a:off x="6082900" y="2222350"/>
                <a:ext cx="742600" cy="742600"/>
              </a:xfrm>
              <a:prstGeom prst="rect">
                <a:avLst/>
              </a:prstGeom>
              <a:noFill/>
              <a:ln>
                <a:noFill/>
              </a:ln>
            </p:spPr>
          </p:pic>
          <p:pic>
            <p:nvPicPr>
              <p:cNvPr id="453" name="Google Shape;453;p63"/>
              <p:cNvPicPr preferRelativeResize="0"/>
              <p:nvPr/>
            </p:nvPicPr>
            <p:blipFill rotWithShape="1">
              <a:blip r:embed="rId7">
                <a:alphaModFix/>
              </a:blip>
              <a:srcRect b="0" l="0" r="0" t="0"/>
              <a:stretch/>
            </p:blipFill>
            <p:spPr>
              <a:xfrm>
                <a:off x="5849125" y="2455875"/>
                <a:ext cx="640650" cy="640650"/>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4"/>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GET 請求</a:t>
            </a:r>
            <a:endParaRPr b="0" i="0" sz="3600" u="none" cap="none" strike="noStrike">
              <a:solidFill>
                <a:srgbClr val="000000"/>
              </a:solidFill>
              <a:latin typeface="Helvetica Neue"/>
              <a:ea typeface="Helvetica Neue"/>
              <a:cs typeface="Helvetica Neue"/>
              <a:sym typeface="Helvetica Neue"/>
            </a:endParaRPr>
          </a:p>
        </p:txBody>
      </p:sp>
      <p:sp>
        <p:nvSpPr>
          <p:cNvPr id="459" name="Google Shape;459;p64"/>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GET 請求會把資料放在 header 傳送，就像寄明信片一樣</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資料很容易被看見，所以其實會有安全性的問題</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一般操作會使用 GET，但是帳號密碼等隱私性高的資料一般不會用這種方式實作</a:t>
            </a:r>
            <a:endParaRPr b="0" i="0" sz="1800" u="none" cap="none" strike="noStrike">
              <a:solidFill>
                <a:srgbClr val="000000"/>
              </a:solidFill>
              <a:latin typeface="Arial"/>
              <a:ea typeface="Arial"/>
              <a:cs typeface="Arial"/>
              <a:sym typeface="Arial"/>
            </a:endParaRPr>
          </a:p>
        </p:txBody>
      </p:sp>
      <p:grpSp>
        <p:nvGrpSpPr>
          <p:cNvPr id="460" name="Google Shape;460;p64"/>
          <p:cNvGrpSpPr/>
          <p:nvPr/>
        </p:nvGrpSpPr>
        <p:grpSpPr>
          <a:xfrm>
            <a:off x="3154050" y="2914900"/>
            <a:ext cx="2835900" cy="1063400"/>
            <a:chOff x="3154050" y="2914900"/>
            <a:chExt cx="2835900" cy="1063400"/>
          </a:xfrm>
        </p:grpSpPr>
        <p:sp>
          <p:nvSpPr>
            <p:cNvPr id="461" name="Google Shape;461;p64"/>
            <p:cNvSpPr/>
            <p:nvPr/>
          </p:nvSpPr>
          <p:spPr>
            <a:xfrm>
              <a:off x="3892426" y="2914900"/>
              <a:ext cx="1487400" cy="6741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A86E8"/>
                </a:solidFill>
                <a:latin typeface="Arial"/>
                <a:ea typeface="Arial"/>
                <a:cs typeface="Arial"/>
                <a:sym typeface="Arial"/>
              </a:endParaRPr>
            </a:p>
          </p:txBody>
        </p:sp>
        <p:sp>
          <p:nvSpPr>
            <p:cNvPr id="462" name="Google Shape;462;p64"/>
            <p:cNvSpPr txBox="1"/>
            <p:nvPr/>
          </p:nvSpPr>
          <p:spPr>
            <a:xfrm>
              <a:off x="3154050" y="3596100"/>
              <a:ext cx="2835900" cy="38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400" u="none" cap="none" strike="noStrike">
                  <a:solidFill>
                    <a:srgbClr val="4A86E8"/>
                  </a:solidFill>
                  <a:latin typeface="Arial"/>
                  <a:ea typeface="Arial"/>
                  <a:cs typeface="Arial"/>
                  <a:sym typeface="Arial"/>
                </a:rPr>
                <a:t>我們要傳送到對方伺服器的資料</a:t>
              </a:r>
              <a:endParaRPr b="1" i="0" sz="1400" u="none" cap="none" strike="noStrike">
                <a:solidFill>
                  <a:srgbClr val="4A86E8"/>
                </a:solidFill>
                <a:latin typeface="Arial"/>
                <a:ea typeface="Arial"/>
                <a:cs typeface="Arial"/>
                <a:sym typeface="Arial"/>
              </a:endParaRPr>
            </a:p>
          </p:txBody>
        </p:sp>
      </p:grpSp>
      <p:sp>
        <p:nvSpPr>
          <p:cNvPr id="463" name="Google Shape;463;p64"/>
          <p:cNvSpPr txBox="1"/>
          <p:nvPr/>
        </p:nvSpPr>
        <p:spPr>
          <a:xfrm>
            <a:off x="319200" y="2443050"/>
            <a:ext cx="8505600" cy="382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zh-TW" sz="1400" u="none" cap="none" strike="noStrike">
                <a:solidFill>
                  <a:schemeClr val="dk2"/>
                </a:solidFill>
                <a:latin typeface="Arial"/>
                <a:ea typeface="Arial"/>
                <a:cs typeface="Arial"/>
                <a:sym typeface="Arial"/>
              </a:rPr>
              <a:t>原網址：https://www.mywebsite.com/</a:t>
            </a:r>
            <a:endParaRPr b="1" i="0" sz="1400" u="none" cap="none" strike="noStrike">
              <a:solidFill>
                <a:schemeClr val="dk2"/>
              </a:solidFill>
              <a:latin typeface="Arial"/>
              <a:ea typeface="Arial"/>
              <a:cs typeface="Arial"/>
              <a:sym typeface="Arial"/>
            </a:endParaRPr>
          </a:p>
        </p:txBody>
      </p:sp>
      <p:sp>
        <p:nvSpPr>
          <p:cNvPr id="464" name="Google Shape;464;p64"/>
          <p:cNvSpPr txBox="1"/>
          <p:nvPr/>
        </p:nvSpPr>
        <p:spPr>
          <a:xfrm>
            <a:off x="319200" y="3019563"/>
            <a:ext cx="8505600" cy="382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zh-TW" sz="1400" u="none" cap="none" strike="noStrike">
                <a:solidFill>
                  <a:schemeClr val="dk2"/>
                </a:solidFill>
                <a:latin typeface="Arial"/>
                <a:ea typeface="Arial"/>
                <a:cs typeface="Arial"/>
                <a:sym typeface="Arial"/>
              </a:rPr>
              <a:t>請求後網址：https://www.mywebsite.com/form?name=afun</a:t>
            </a:r>
            <a:endParaRPr b="1" i="0" sz="1400" u="none" cap="none" strike="noStrike">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5"/>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POST 請求</a:t>
            </a:r>
            <a:endParaRPr b="0" i="0" sz="3600" u="none" cap="none" strike="noStrike">
              <a:solidFill>
                <a:srgbClr val="000000"/>
              </a:solidFill>
              <a:latin typeface="Helvetica Neue"/>
              <a:ea typeface="Helvetica Neue"/>
              <a:cs typeface="Helvetica Neue"/>
              <a:sym typeface="Helvetica Neue"/>
            </a:endParaRPr>
          </a:p>
        </p:txBody>
      </p:sp>
      <p:sp>
        <p:nvSpPr>
          <p:cNvPr id="470" name="Google Shape;470;p65"/>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POST 允許在 body 裡放資料，就像是放在信封裡的信件</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比起 GET 相對安全，可以傳送的資料也更多</a:t>
            </a:r>
            <a:endParaRPr b="0" i="0" sz="1800" u="none" cap="none" strike="noStrike">
              <a:solidFill>
                <a:srgbClr val="000000"/>
              </a:solidFill>
              <a:latin typeface="Arial"/>
              <a:ea typeface="Arial"/>
              <a:cs typeface="Arial"/>
              <a:sym typeface="Arial"/>
            </a:endParaRPr>
          </a:p>
        </p:txBody>
      </p:sp>
      <p:sp>
        <p:nvSpPr>
          <p:cNvPr id="471" name="Google Shape;471;p65"/>
          <p:cNvSpPr txBox="1"/>
          <p:nvPr/>
        </p:nvSpPr>
        <p:spPr>
          <a:xfrm>
            <a:off x="319200" y="2443050"/>
            <a:ext cx="8505600" cy="382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zh-TW" sz="1400" u="none" cap="none" strike="noStrike">
                <a:solidFill>
                  <a:schemeClr val="dk2"/>
                </a:solidFill>
                <a:latin typeface="Arial"/>
                <a:ea typeface="Arial"/>
                <a:cs typeface="Arial"/>
                <a:sym typeface="Arial"/>
              </a:rPr>
              <a:t>原網址：https://www.mywebsite.com/</a:t>
            </a:r>
            <a:endParaRPr b="1" i="0" sz="1400" u="none" cap="none" strike="noStrike">
              <a:solidFill>
                <a:schemeClr val="dk2"/>
              </a:solidFill>
              <a:latin typeface="Arial"/>
              <a:ea typeface="Arial"/>
              <a:cs typeface="Arial"/>
              <a:sym typeface="Arial"/>
            </a:endParaRPr>
          </a:p>
        </p:txBody>
      </p:sp>
      <p:sp>
        <p:nvSpPr>
          <p:cNvPr id="472" name="Google Shape;472;p65"/>
          <p:cNvSpPr txBox="1"/>
          <p:nvPr/>
        </p:nvSpPr>
        <p:spPr>
          <a:xfrm>
            <a:off x="319200" y="3019563"/>
            <a:ext cx="8505600" cy="382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zh-TW" sz="1400" u="none" cap="none" strike="noStrike">
                <a:solidFill>
                  <a:schemeClr val="dk2"/>
                </a:solidFill>
                <a:latin typeface="Arial"/>
                <a:ea typeface="Arial"/>
                <a:cs typeface="Arial"/>
                <a:sym typeface="Arial"/>
              </a:rPr>
              <a:t>請求後網址：https://www.mywebsite.com/</a:t>
            </a:r>
            <a:endParaRPr b="1" i="0" sz="1400" u="none" cap="none" strike="noStrike">
              <a:solidFill>
                <a:schemeClr val="dk2"/>
              </a:solidFill>
              <a:latin typeface="Arial"/>
              <a:ea typeface="Arial"/>
              <a:cs typeface="Arial"/>
              <a:sym typeface="Arial"/>
            </a:endParaRPr>
          </a:p>
        </p:txBody>
      </p:sp>
      <p:sp>
        <p:nvSpPr>
          <p:cNvPr id="473" name="Google Shape;473;p65"/>
          <p:cNvSpPr txBox="1"/>
          <p:nvPr/>
        </p:nvSpPr>
        <p:spPr>
          <a:xfrm>
            <a:off x="3963950" y="3019575"/>
            <a:ext cx="1416300" cy="38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zh-TW" sz="1400" u="none" cap="none" strike="noStrike">
                <a:solidFill>
                  <a:srgbClr val="4A86E8"/>
                </a:solidFill>
                <a:latin typeface="Arial"/>
                <a:ea typeface="Arial"/>
                <a:cs typeface="Arial"/>
                <a:sym typeface="Arial"/>
              </a:rPr>
              <a:t>網址不會改變</a:t>
            </a:r>
            <a:endParaRPr b="1" i="0" sz="1400" u="none" cap="none" strike="noStrike">
              <a:solidFill>
                <a:srgbClr val="4A86E8"/>
              </a:solidFill>
              <a:latin typeface="Arial"/>
              <a:ea typeface="Arial"/>
              <a:cs typeface="Arial"/>
              <a:sym typeface="Arial"/>
            </a:endParaRPr>
          </a:p>
        </p:txBody>
      </p:sp>
      <p:sp>
        <p:nvSpPr>
          <p:cNvPr id="474" name="Google Shape;474;p65"/>
          <p:cNvSpPr txBox="1"/>
          <p:nvPr/>
        </p:nvSpPr>
        <p:spPr>
          <a:xfrm>
            <a:off x="319200" y="3813475"/>
            <a:ext cx="8505600" cy="75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zh-TW" sz="1800" u="none" cap="none" strike="noStrike">
                <a:solidFill>
                  <a:schemeClr val="dk2"/>
                </a:solidFill>
                <a:latin typeface="Arial"/>
                <a:ea typeface="Arial"/>
                <a:cs typeface="Arial"/>
                <a:sym typeface="Arial"/>
              </a:rPr>
              <a:t>補充說明：GET 與 POST 底層都是以 TCP 實作，所以其實這兩者基本上差不多，只是透過不同的標籤 (HTTP method) 決定實作細節</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6"/>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Status code</a:t>
            </a:r>
            <a:endParaRPr b="0" i="0" sz="3600" u="none" cap="none" strike="noStrike">
              <a:solidFill>
                <a:srgbClr val="000000"/>
              </a:solidFill>
              <a:latin typeface="Helvetica Neue"/>
              <a:ea typeface="Helvetica Neue"/>
              <a:cs typeface="Helvetica Neue"/>
              <a:sym typeface="Helvetica Neue"/>
            </a:endParaRPr>
          </a:p>
        </p:txBody>
      </p:sp>
      <p:sp>
        <p:nvSpPr>
          <p:cNvPr id="480" name="Google Shape;480;p66"/>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平常我們在寄信時也有各種情況，例如收不到信，信件遺失，成功寄送等...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在網路上送請求也會有各種情況發生，我們會用 HTTP 狀態碼來紀錄狀態</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然後在回應 response 中附上狀態讓你了解請求是否成功 (參考 </a:t>
            </a:r>
            <a:r>
              <a:rPr b="0" i="0" lang="zh-TW" sz="1800" u="sng" cap="none" strike="noStrike">
                <a:solidFill>
                  <a:schemeClr val="hlink"/>
                </a:solidFill>
                <a:latin typeface="Arial"/>
                <a:ea typeface="Arial"/>
                <a:cs typeface="Arial"/>
                <a:sym typeface="Arial"/>
                <a:hlinkClick r:id="rId3"/>
              </a:rPr>
              <a:t>MDN</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常用的狀態碼 Status code</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200 OK</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403 拒絕存取</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404 資源不存在</a:t>
            </a:r>
            <a:endParaRPr b="0" i="0" sz="1800" u="none" cap="none" strike="noStrike">
              <a:solidFill>
                <a:srgbClr val="000000"/>
              </a:solidFill>
              <a:latin typeface="Arial"/>
              <a:ea typeface="Arial"/>
              <a:cs typeface="Arial"/>
              <a:sym typeface="Arial"/>
            </a:endParaRPr>
          </a:p>
        </p:txBody>
      </p:sp>
      <p:grpSp>
        <p:nvGrpSpPr>
          <p:cNvPr id="481" name="Google Shape;481;p66"/>
          <p:cNvGrpSpPr/>
          <p:nvPr/>
        </p:nvGrpSpPr>
        <p:grpSpPr>
          <a:xfrm>
            <a:off x="2945200" y="3139663"/>
            <a:ext cx="5382638" cy="1446887"/>
            <a:chOff x="2945200" y="3139663"/>
            <a:chExt cx="5382638" cy="1446887"/>
          </a:xfrm>
        </p:grpSpPr>
        <p:grpSp>
          <p:nvGrpSpPr>
            <p:cNvPr id="482" name="Google Shape;482;p66"/>
            <p:cNvGrpSpPr/>
            <p:nvPr/>
          </p:nvGrpSpPr>
          <p:grpSpPr>
            <a:xfrm>
              <a:off x="2945200" y="3139663"/>
              <a:ext cx="1011875" cy="874175"/>
              <a:chOff x="1033375" y="2222350"/>
              <a:chExt cx="1011875" cy="874175"/>
            </a:xfrm>
          </p:grpSpPr>
          <p:pic>
            <p:nvPicPr>
              <p:cNvPr id="483" name="Google Shape;483;p66"/>
              <p:cNvPicPr preferRelativeResize="0"/>
              <p:nvPr/>
            </p:nvPicPr>
            <p:blipFill rotWithShape="1">
              <a:blip r:embed="rId4">
                <a:alphaModFix/>
              </a:blip>
              <a:srcRect b="0" l="0" r="0" t="0"/>
              <a:stretch/>
            </p:blipFill>
            <p:spPr>
              <a:xfrm>
                <a:off x="1302650" y="2222350"/>
                <a:ext cx="742600" cy="742600"/>
              </a:xfrm>
              <a:prstGeom prst="rect">
                <a:avLst/>
              </a:prstGeom>
              <a:noFill/>
              <a:ln>
                <a:noFill/>
              </a:ln>
            </p:spPr>
          </p:pic>
          <p:pic>
            <p:nvPicPr>
              <p:cNvPr id="484" name="Google Shape;484;p66"/>
              <p:cNvPicPr preferRelativeResize="0"/>
              <p:nvPr/>
            </p:nvPicPr>
            <p:blipFill rotWithShape="1">
              <a:blip r:embed="rId5">
                <a:alphaModFix/>
              </a:blip>
              <a:srcRect b="0" l="0" r="0" t="0"/>
              <a:stretch/>
            </p:blipFill>
            <p:spPr>
              <a:xfrm>
                <a:off x="1033375" y="2455875"/>
                <a:ext cx="640650" cy="640650"/>
              </a:xfrm>
              <a:prstGeom prst="rect">
                <a:avLst/>
              </a:prstGeom>
              <a:noFill/>
              <a:ln>
                <a:noFill/>
              </a:ln>
            </p:spPr>
          </p:pic>
        </p:grpSp>
        <p:cxnSp>
          <p:nvCxnSpPr>
            <p:cNvPr id="485" name="Google Shape;485;p66"/>
            <p:cNvCxnSpPr/>
            <p:nvPr/>
          </p:nvCxnSpPr>
          <p:spPr>
            <a:xfrm flipH="1" rot="10800000">
              <a:off x="4260777" y="3504075"/>
              <a:ext cx="2811600" cy="6900"/>
            </a:xfrm>
            <a:prstGeom prst="straightConnector1">
              <a:avLst/>
            </a:prstGeom>
            <a:noFill/>
            <a:ln cap="flat" cmpd="sng" w="9525">
              <a:solidFill>
                <a:schemeClr val="dk2"/>
              </a:solidFill>
              <a:prstDash val="solid"/>
              <a:round/>
              <a:headEnd len="sm" w="sm" type="none"/>
              <a:tailEnd len="med" w="med" type="triangle"/>
            </a:ln>
          </p:spPr>
        </p:cxnSp>
        <p:cxnSp>
          <p:nvCxnSpPr>
            <p:cNvPr id="486" name="Google Shape;486;p66"/>
            <p:cNvCxnSpPr/>
            <p:nvPr/>
          </p:nvCxnSpPr>
          <p:spPr>
            <a:xfrm>
              <a:off x="4260770" y="3663375"/>
              <a:ext cx="2787000" cy="600"/>
            </a:xfrm>
            <a:prstGeom prst="straightConnector1">
              <a:avLst/>
            </a:prstGeom>
            <a:noFill/>
            <a:ln cap="flat" cmpd="sng" w="9525">
              <a:solidFill>
                <a:schemeClr val="dk2"/>
              </a:solidFill>
              <a:prstDash val="solid"/>
              <a:round/>
              <a:headEnd len="med" w="med" type="triangle"/>
              <a:tailEnd len="sm" w="sm" type="none"/>
            </a:ln>
          </p:spPr>
        </p:cxnSp>
        <p:sp>
          <p:nvSpPr>
            <p:cNvPr id="487" name="Google Shape;487;p66"/>
            <p:cNvSpPr txBox="1"/>
            <p:nvPr/>
          </p:nvSpPr>
          <p:spPr>
            <a:xfrm>
              <a:off x="4281625" y="3139675"/>
              <a:ext cx="2773200" cy="34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請求查看 html</a:t>
              </a:r>
              <a:endParaRPr b="0" i="0" sz="1400" u="none" cap="none" strike="noStrike">
                <a:solidFill>
                  <a:srgbClr val="000000"/>
                </a:solidFill>
                <a:latin typeface="Arial"/>
                <a:ea typeface="Arial"/>
                <a:cs typeface="Arial"/>
                <a:sym typeface="Arial"/>
              </a:endParaRPr>
            </a:p>
          </p:txBody>
        </p:sp>
        <p:sp>
          <p:nvSpPr>
            <p:cNvPr id="488" name="Google Shape;488;p66"/>
            <p:cNvSpPr txBox="1"/>
            <p:nvPr/>
          </p:nvSpPr>
          <p:spPr>
            <a:xfrm>
              <a:off x="4281625" y="3667350"/>
              <a:ext cx="2773200" cy="34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200</a:t>
              </a:r>
              <a:endParaRPr b="0" i="0" sz="1400" u="none" cap="none" strike="noStrike">
                <a:solidFill>
                  <a:srgbClr val="000000"/>
                </a:solidFill>
                <a:latin typeface="Arial"/>
                <a:ea typeface="Arial"/>
                <a:cs typeface="Arial"/>
                <a:sym typeface="Arial"/>
              </a:endParaRPr>
            </a:p>
          </p:txBody>
        </p:sp>
        <p:pic>
          <p:nvPicPr>
            <p:cNvPr id="489" name="Google Shape;489;p66"/>
            <p:cNvPicPr preferRelativeResize="0"/>
            <p:nvPr/>
          </p:nvPicPr>
          <p:blipFill rotWithShape="1">
            <a:blip r:embed="rId6">
              <a:alphaModFix/>
            </a:blip>
            <a:srcRect b="0" l="0" r="0" t="0"/>
            <a:stretch/>
          </p:blipFill>
          <p:spPr>
            <a:xfrm>
              <a:off x="5381875" y="4013850"/>
              <a:ext cx="572700" cy="572700"/>
            </a:xfrm>
            <a:prstGeom prst="rect">
              <a:avLst/>
            </a:prstGeom>
            <a:noFill/>
            <a:ln>
              <a:noFill/>
            </a:ln>
          </p:spPr>
        </p:pic>
        <p:grpSp>
          <p:nvGrpSpPr>
            <p:cNvPr id="490" name="Google Shape;490;p66"/>
            <p:cNvGrpSpPr/>
            <p:nvPr/>
          </p:nvGrpSpPr>
          <p:grpSpPr>
            <a:xfrm>
              <a:off x="7351463" y="3139675"/>
              <a:ext cx="976375" cy="874175"/>
              <a:chOff x="5849125" y="2222350"/>
              <a:chExt cx="976375" cy="874175"/>
            </a:xfrm>
          </p:grpSpPr>
          <p:pic>
            <p:nvPicPr>
              <p:cNvPr id="491" name="Google Shape;491;p66"/>
              <p:cNvPicPr preferRelativeResize="0"/>
              <p:nvPr/>
            </p:nvPicPr>
            <p:blipFill rotWithShape="1">
              <a:blip r:embed="rId4">
                <a:alphaModFix/>
              </a:blip>
              <a:srcRect b="0" l="0" r="0" t="0"/>
              <a:stretch/>
            </p:blipFill>
            <p:spPr>
              <a:xfrm>
                <a:off x="6082900" y="2222350"/>
                <a:ext cx="742600" cy="742600"/>
              </a:xfrm>
              <a:prstGeom prst="rect">
                <a:avLst/>
              </a:prstGeom>
              <a:noFill/>
              <a:ln>
                <a:noFill/>
              </a:ln>
            </p:spPr>
          </p:pic>
          <p:pic>
            <p:nvPicPr>
              <p:cNvPr id="492" name="Google Shape;492;p66"/>
              <p:cNvPicPr preferRelativeResize="0"/>
              <p:nvPr/>
            </p:nvPicPr>
            <p:blipFill rotWithShape="1">
              <a:blip r:embed="rId7">
                <a:alphaModFix/>
              </a:blip>
              <a:srcRect b="0" l="0" r="0" t="0"/>
              <a:stretch/>
            </p:blipFill>
            <p:spPr>
              <a:xfrm>
                <a:off x="5849125" y="2455875"/>
                <a:ext cx="640650" cy="640650"/>
              </a:xfrm>
              <a:prstGeom prst="rect">
                <a:avLst/>
              </a:prstGeom>
              <a:noFill/>
              <a:ln>
                <a:noFill/>
              </a:ln>
            </p:spPr>
          </p:pic>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7"/>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透過比較高階的套件 </a:t>
            </a:r>
            <a:r>
              <a:rPr b="0" i="0" lang="zh-TW" sz="1800" u="none" cap="none" strike="noStrike">
                <a:solidFill>
                  <a:srgbClr val="252830"/>
                </a:solidFill>
                <a:highlight>
                  <a:srgbClr val="F6F6F6"/>
                </a:highlight>
                <a:latin typeface="Consolas"/>
                <a:ea typeface="Consolas"/>
                <a:cs typeface="Consolas"/>
                <a:sym typeface="Consolas"/>
              </a:rPr>
              <a:t>requests</a:t>
            </a:r>
            <a:r>
              <a:rPr b="0" i="0" lang="zh-TW" sz="1800" u="none" cap="none" strike="noStrike">
                <a:solidFill>
                  <a:srgbClr val="000000"/>
                </a:solidFill>
                <a:latin typeface="Arial"/>
                <a:ea typeface="Arial"/>
                <a:cs typeface="Arial"/>
                <a:sym typeface="Arial"/>
              </a:rPr>
              <a:t>，</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可以很簡單的實作 HTTP method (GET/ POST)</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import requests</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url = 'http://research.sinica.edu.tw/'</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response = requests.</a:t>
            </a:r>
            <a:r>
              <a:rPr b="0" i="0" lang="zh-TW" sz="1800" u="none" cap="none" strike="noStrike">
                <a:solidFill>
                  <a:srgbClr val="FF0000"/>
                </a:solidFill>
                <a:highlight>
                  <a:srgbClr val="F6F6F6"/>
                </a:highlight>
                <a:latin typeface="Consolas"/>
                <a:ea typeface="Consolas"/>
                <a:cs typeface="Consolas"/>
                <a:sym typeface="Consolas"/>
              </a:rPr>
              <a:t>get</a:t>
            </a:r>
            <a:r>
              <a:rPr b="0" i="0" lang="zh-TW" sz="1800" u="none" cap="none" strike="noStrike">
                <a:solidFill>
                  <a:srgbClr val="252830"/>
                </a:solidFill>
                <a:highlight>
                  <a:srgbClr val="F6F6F6"/>
                </a:highlight>
                <a:latin typeface="Consolas"/>
                <a:ea typeface="Consolas"/>
                <a:cs typeface="Consolas"/>
                <a:sym typeface="Consolas"/>
              </a:rPr>
              <a:t>(url) 	</a:t>
            </a:r>
            <a:r>
              <a:rPr b="0" i="0" lang="zh-TW" sz="1800" u="none" cap="none" strike="noStrike">
                <a:solidFill>
                  <a:srgbClr val="999999"/>
                </a:solidFill>
                <a:highlight>
                  <a:srgbClr val="F6F6F6"/>
                </a:highlight>
                <a:latin typeface="Consolas"/>
                <a:ea typeface="Consolas"/>
                <a:cs typeface="Consolas"/>
                <a:sym typeface="Consolas"/>
              </a:rPr>
              <a:t># GET 請求</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response.encoding = 'utf-8'		</a:t>
            </a:r>
            <a:r>
              <a:rPr b="0" i="0" lang="zh-TW" sz="1800" u="none" cap="none" strike="noStrike">
                <a:solidFill>
                  <a:srgbClr val="999999"/>
                </a:solidFill>
                <a:highlight>
                  <a:srgbClr val="F6F6F6"/>
                </a:highlight>
                <a:latin typeface="Consolas"/>
                <a:ea typeface="Consolas"/>
                <a:cs typeface="Consolas"/>
                <a:sym typeface="Consolas"/>
              </a:rPr>
              <a:t># 解決中文問題</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chemeClr val="dk1"/>
              </a:buClr>
              <a:buSzPts val="1100"/>
              <a:buFont typeface="Arial"/>
              <a:buNone/>
            </a:pPr>
            <a:r>
              <a:rPr b="0" i="0" lang="zh-TW" sz="1800" u="none" cap="none" strike="noStrike">
                <a:solidFill>
                  <a:srgbClr val="252830"/>
                </a:solidFill>
                <a:highlight>
                  <a:srgbClr val="F6F6F6"/>
                </a:highlight>
                <a:latin typeface="Consolas"/>
                <a:ea typeface="Consolas"/>
                <a:cs typeface="Consolas"/>
                <a:sym typeface="Consolas"/>
              </a:rPr>
              <a:t>print(response.text) 			</a:t>
            </a:r>
            <a:r>
              <a:rPr b="0" i="0" lang="zh-TW" sz="1800" u="none" cap="none" strike="noStrike">
                <a:solidFill>
                  <a:srgbClr val="999999"/>
                </a:solidFill>
                <a:highlight>
                  <a:srgbClr val="F6F6F6"/>
                </a:highlight>
                <a:latin typeface="Consolas"/>
                <a:ea typeface="Consolas"/>
                <a:cs typeface="Consolas"/>
                <a:sym typeface="Consolas"/>
              </a:rPr>
              <a:t># HTML 架構</a:t>
            </a:r>
            <a:endParaRPr b="0" i="0" sz="1800" u="none" cap="none" strike="noStrike">
              <a:solidFill>
                <a:srgbClr val="999999"/>
              </a:solidFill>
              <a:highlight>
                <a:srgbClr val="F6F6F6"/>
              </a:highlight>
              <a:latin typeface="Consolas"/>
              <a:ea typeface="Consolas"/>
              <a:cs typeface="Consolas"/>
              <a:sym typeface="Consolas"/>
            </a:endParaRPr>
          </a:p>
        </p:txBody>
      </p:sp>
      <p:sp>
        <p:nvSpPr>
          <p:cNvPr id="498" name="Google Shape;498;p67"/>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發送 GET 請求</a:t>
            </a:r>
            <a:endParaRPr b="0" i="0" sz="3600" u="none" cap="none" strike="noStrike">
              <a:solidFill>
                <a:srgbClr val="000000"/>
              </a:solidFill>
              <a:latin typeface="Helvetica Neue"/>
              <a:ea typeface="Helvetica Neue"/>
              <a:cs typeface="Helvetica Neue"/>
              <a:sym typeface="Helvetica Neue"/>
            </a:endParaRPr>
          </a:p>
        </p:txBody>
      </p:sp>
      <p:pic>
        <p:nvPicPr>
          <p:cNvPr id="499" name="Google Shape;499;p67"/>
          <p:cNvPicPr preferRelativeResize="0"/>
          <p:nvPr/>
        </p:nvPicPr>
        <p:blipFill rotWithShape="1">
          <a:blip r:embed="rId3">
            <a:alphaModFix/>
          </a:blip>
          <a:srcRect b="0" l="0" r="0" t="0"/>
          <a:stretch/>
        </p:blipFill>
        <p:spPr>
          <a:xfrm>
            <a:off x="6168125" y="1152475"/>
            <a:ext cx="2664169" cy="3416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8"/>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發送 GET 請求</a:t>
            </a:r>
            <a:endParaRPr b="0" i="0" sz="3600" u="none" cap="none" strike="noStrike">
              <a:solidFill>
                <a:srgbClr val="000000"/>
              </a:solidFill>
              <a:latin typeface="Helvetica Neue"/>
              <a:ea typeface="Helvetica Neue"/>
              <a:cs typeface="Helvetica Neue"/>
              <a:sym typeface="Helvetica Neue"/>
            </a:endParaRPr>
          </a:p>
        </p:txBody>
      </p:sp>
      <p:sp>
        <p:nvSpPr>
          <p:cNvPr id="505" name="Google Shape;505;p68"/>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如果成功收到回應，透過回應的 text 可以取得 HTML 檔案的字串</a:t>
            </a:r>
            <a:endParaRPr b="0" i="0" sz="1800" u="none" cap="none" strike="noStrike">
              <a:solidFill>
                <a:srgbClr val="000000"/>
              </a:solidFill>
              <a:latin typeface="Arial"/>
              <a:ea typeface="Arial"/>
              <a:cs typeface="Arial"/>
              <a:sym typeface="Arial"/>
            </a:endParaRPr>
          </a:p>
        </p:txBody>
      </p:sp>
      <p:sp>
        <p:nvSpPr>
          <p:cNvPr id="506" name="Google Shape;506;p68"/>
          <p:cNvSpPr txBox="1"/>
          <p:nvPr/>
        </p:nvSpPr>
        <p:spPr>
          <a:xfrm>
            <a:off x="1148750" y="4439775"/>
            <a:ext cx="66873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zh-TW" sz="1800" u="none" cap="none" strike="noStrike">
                <a:solidFill>
                  <a:srgbClr val="4A86E8"/>
                </a:solidFill>
                <a:latin typeface="Arial"/>
                <a:ea typeface="Arial"/>
                <a:cs typeface="Arial"/>
                <a:sym typeface="Arial"/>
              </a:rPr>
              <a:t>原始檔案很亂，需要透過解析器 (parser) 幫我們找到有用的資訊</a:t>
            </a:r>
            <a:endParaRPr b="0" i="0" sz="1400" u="none" cap="none" strike="noStrike">
              <a:solidFill>
                <a:srgbClr val="4A86E8"/>
              </a:solidFill>
              <a:latin typeface="Arial"/>
              <a:ea typeface="Arial"/>
              <a:cs typeface="Arial"/>
              <a:sym typeface="Arial"/>
            </a:endParaRPr>
          </a:p>
        </p:txBody>
      </p:sp>
      <p:pic>
        <p:nvPicPr>
          <p:cNvPr id="507" name="Google Shape;507;p68"/>
          <p:cNvPicPr preferRelativeResize="0"/>
          <p:nvPr/>
        </p:nvPicPr>
        <p:blipFill rotWithShape="1">
          <a:blip r:embed="rId3">
            <a:alphaModFix/>
          </a:blip>
          <a:srcRect b="0" l="0" r="0" t="0"/>
          <a:stretch/>
        </p:blipFill>
        <p:spPr>
          <a:xfrm>
            <a:off x="1148500" y="1704325"/>
            <a:ext cx="6687299" cy="26815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2"/>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2600" u="none" cap="none" strike="noStrike">
                <a:solidFill>
                  <a:srgbClr val="1A1A1A"/>
                </a:solidFill>
                <a:latin typeface="Arial"/>
                <a:ea typeface="Arial"/>
                <a:cs typeface="Arial"/>
                <a:sym typeface="Arial"/>
              </a:rPr>
              <a:t>各時段預計完成內容</a:t>
            </a:r>
            <a:endParaRPr b="0" i="0" sz="2600" u="none" cap="none" strike="noStrike">
              <a:solidFill>
                <a:srgbClr val="1A1A1A"/>
              </a:solidFill>
              <a:latin typeface="Arial"/>
              <a:ea typeface="Arial"/>
              <a:cs typeface="Arial"/>
              <a:sym typeface="Arial"/>
            </a:endParaRPr>
          </a:p>
        </p:txBody>
      </p:sp>
      <p:graphicFrame>
        <p:nvGraphicFramePr>
          <p:cNvPr id="220" name="Google Shape;220;p42"/>
          <p:cNvGraphicFramePr/>
          <p:nvPr/>
        </p:nvGraphicFramePr>
        <p:xfrm>
          <a:off x="1648650" y="1213963"/>
          <a:ext cx="3000000" cy="3000000"/>
        </p:xfrm>
        <a:graphic>
          <a:graphicData uri="http://schemas.openxmlformats.org/drawingml/2006/table">
            <a:tbl>
              <a:tblPr>
                <a:noFill/>
                <a:tableStyleId>{C9841770-1E03-4D32-AA98-CD62AFC3DA72}</a:tableStyleId>
              </a:tblPr>
              <a:tblGrid>
                <a:gridCol w="2788700"/>
                <a:gridCol w="3058000"/>
              </a:tblGrid>
              <a:tr h="310975">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t>時段</a:t>
                      </a:r>
                      <a:endParaRPr sz="18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t>Section</a:t>
                      </a:r>
                      <a:endParaRPr sz="1800" u="none" cap="none" strike="noStrike"/>
                    </a:p>
                  </a:txBody>
                  <a:tcPr marT="91425" marB="91425" marR="91425" marL="91425" anchor="ctr"/>
                </a:tc>
              </a:tr>
              <a:tr h="478875">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t>Session1</a:t>
                      </a:r>
                      <a:endParaRPr sz="18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t>網頁初探與爬取</a:t>
                      </a:r>
                      <a:endParaRPr sz="1800" u="none" cap="none" strike="noStrike"/>
                    </a:p>
                  </a:txBody>
                  <a:tcPr marT="91425" marB="91425" marR="91425" marL="91425" anchor="ctr"/>
                </a:tc>
              </a:tr>
              <a:tr h="460475">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solidFill>
                            <a:schemeClr val="dk1"/>
                          </a:solidFill>
                        </a:rPr>
                        <a:t>Session2</a:t>
                      </a:r>
                      <a:endParaRPr sz="18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t>Get / Post 與 BeautifulSoup</a:t>
                      </a:r>
                      <a:endParaRPr sz="1800" u="none" cap="none" strike="noStrike"/>
                    </a:p>
                  </a:txBody>
                  <a:tcPr marT="91425" marB="91425" marR="91425" marL="91425" anchor="ctr">
                    <a:lnB cap="flat" cmpd="sng" w="9525">
                      <a:solidFill>
                        <a:srgbClr val="9E9E9E"/>
                      </a:solidFill>
                      <a:prstDash val="solid"/>
                      <a:round/>
                      <a:headEnd len="sm" w="sm" type="none"/>
                      <a:tailEnd len="sm" w="sm" type="none"/>
                    </a:lnB>
                  </a:tcPr>
                </a:tc>
              </a:tr>
              <a:tr h="3096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0000"/>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0000"/>
                        </a:solidFill>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0475">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solidFill>
                            <a:schemeClr val="dk1"/>
                          </a:solidFill>
                        </a:rPr>
                        <a:t>Session3</a:t>
                      </a:r>
                      <a:endParaRPr sz="18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t>圖片爬蟲與檔案爬蟲</a:t>
                      </a:r>
                      <a:endParaRPr sz="18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0475">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solidFill>
                            <a:schemeClr val="dk1"/>
                          </a:solidFill>
                        </a:rPr>
                        <a:t>Session4</a:t>
                      </a:r>
                      <a:endParaRPr sz="18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9"/>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解析網頁</a:t>
            </a:r>
            <a:endParaRPr b="0" i="0" sz="3600" u="none" cap="none" strike="noStrike">
              <a:solidFill>
                <a:srgbClr val="000000"/>
              </a:solidFill>
              <a:latin typeface="Helvetica Neue"/>
              <a:ea typeface="Helvetica Neue"/>
              <a:cs typeface="Helvetica Neue"/>
              <a:sym typeface="Helvetica Neue"/>
            </a:endParaRPr>
          </a:p>
        </p:txBody>
      </p:sp>
      <p:sp>
        <p:nvSpPr>
          <p:cNvPr id="513" name="Google Shape;513;p69"/>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Arial"/>
                <a:ea typeface="Arial"/>
                <a:cs typeface="Arial"/>
                <a:sym typeface="Arial"/>
              </a:rPr>
              <a:t>原始 HTML 很難透過單純字串處理取得我們要的資訊，</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這時候可以透過 </a:t>
            </a:r>
            <a:r>
              <a:rPr b="0" i="0" lang="zh-TW" sz="1800" u="none" cap="none" strike="noStrike">
                <a:solidFill>
                  <a:srgbClr val="252830"/>
                </a:solidFill>
                <a:highlight>
                  <a:srgbClr val="F6F6F6"/>
                </a:highlight>
                <a:latin typeface="Consolas"/>
                <a:ea typeface="Consolas"/>
                <a:cs typeface="Consolas"/>
                <a:sym typeface="Consolas"/>
              </a:rPr>
              <a:t>BeautifulSoup</a:t>
            </a:r>
            <a:r>
              <a:rPr b="0" i="0" lang="zh-TW" sz="1800" u="none" cap="none" strike="noStrike">
                <a:solidFill>
                  <a:srgbClr val="000000"/>
                </a:solidFill>
                <a:latin typeface="Arial"/>
                <a:ea typeface="Arial"/>
                <a:cs typeface="Arial"/>
                <a:sym typeface="Arial"/>
              </a:rPr>
              <a:t> 當作解析器 (parser)，</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之後再根據元素的相關資訊來找會比較方便</a:t>
            </a:r>
            <a:endParaRPr b="0" i="0" sz="1800" u="none" cap="none" strike="noStrike">
              <a:solidFill>
                <a:srgbClr val="000000"/>
              </a:solidFill>
              <a:latin typeface="Arial"/>
              <a:ea typeface="Arial"/>
              <a:cs typeface="Arial"/>
              <a:sym typeface="Arial"/>
            </a:endParaRPr>
          </a:p>
        </p:txBody>
      </p:sp>
      <p:grpSp>
        <p:nvGrpSpPr>
          <p:cNvPr id="514" name="Google Shape;514;p69"/>
          <p:cNvGrpSpPr/>
          <p:nvPr/>
        </p:nvGrpSpPr>
        <p:grpSpPr>
          <a:xfrm>
            <a:off x="460375" y="2427625"/>
            <a:ext cx="6308900" cy="1162000"/>
            <a:chOff x="453425" y="2830775"/>
            <a:chExt cx="6308900" cy="1162000"/>
          </a:xfrm>
        </p:grpSpPr>
        <p:pic>
          <p:nvPicPr>
            <p:cNvPr id="515" name="Google Shape;515;p69"/>
            <p:cNvPicPr preferRelativeResize="0"/>
            <p:nvPr/>
          </p:nvPicPr>
          <p:blipFill rotWithShape="1">
            <a:blip r:embed="rId3">
              <a:alphaModFix/>
            </a:blip>
            <a:srcRect b="0" l="0" r="0" t="0"/>
            <a:stretch/>
          </p:blipFill>
          <p:spPr>
            <a:xfrm>
              <a:off x="453425" y="2898425"/>
              <a:ext cx="1941375" cy="778475"/>
            </a:xfrm>
            <a:prstGeom prst="rect">
              <a:avLst/>
            </a:prstGeom>
            <a:noFill/>
            <a:ln cap="flat" cmpd="sng" w="9525">
              <a:solidFill>
                <a:schemeClr val="dk2"/>
              </a:solidFill>
              <a:prstDash val="solid"/>
              <a:round/>
              <a:headEnd len="sm" w="sm" type="none"/>
              <a:tailEnd len="sm" w="sm" type="none"/>
            </a:ln>
          </p:spPr>
        </p:pic>
        <p:sp>
          <p:nvSpPr>
            <p:cNvPr id="516" name="Google Shape;516;p69"/>
            <p:cNvSpPr txBox="1"/>
            <p:nvPr/>
          </p:nvSpPr>
          <p:spPr>
            <a:xfrm>
              <a:off x="3136700" y="3137375"/>
              <a:ext cx="852900" cy="30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chemeClr val="dk2"/>
                  </a:solidFill>
                  <a:latin typeface="Arial"/>
                  <a:ea typeface="Arial"/>
                  <a:cs typeface="Arial"/>
                  <a:sym typeface="Arial"/>
                </a:rPr>
                <a:t>parser</a:t>
              </a:r>
              <a:endParaRPr b="0" i="0" sz="1600" u="none" cap="none" strike="noStrike">
                <a:solidFill>
                  <a:schemeClr val="dk2"/>
                </a:solidFill>
                <a:latin typeface="Arial"/>
                <a:ea typeface="Arial"/>
                <a:cs typeface="Arial"/>
                <a:sym typeface="Arial"/>
              </a:endParaRPr>
            </a:p>
          </p:txBody>
        </p:sp>
        <p:cxnSp>
          <p:nvCxnSpPr>
            <p:cNvPr id="517" name="Google Shape;517;p69"/>
            <p:cNvCxnSpPr>
              <a:stCxn id="515" idx="3"/>
              <a:endCxn id="516" idx="1"/>
            </p:cNvCxnSpPr>
            <p:nvPr/>
          </p:nvCxnSpPr>
          <p:spPr>
            <a:xfrm>
              <a:off x="2394800" y="3287663"/>
              <a:ext cx="741900" cy="0"/>
            </a:xfrm>
            <a:prstGeom prst="straightConnector1">
              <a:avLst/>
            </a:prstGeom>
            <a:noFill/>
            <a:ln cap="flat" cmpd="sng" w="9525">
              <a:solidFill>
                <a:schemeClr val="dk2"/>
              </a:solidFill>
              <a:prstDash val="solid"/>
              <a:round/>
              <a:headEnd len="sm" w="sm" type="none"/>
              <a:tailEnd len="med" w="med" type="triangle"/>
            </a:ln>
          </p:spPr>
        </p:cxnSp>
        <p:pic>
          <p:nvPicPr>
            <p:cNvPr id="518" name="Google Shape;518;p69"/>
            <p:cNvPicPr preferRelativeResize="0"/>
            <p:nvPr/>
          </p:nvPicPr>
          <p:blipFill rotWithShape="1">
            <a:blip r:embed="rId4">
              <a:alphaModFix/>
            </a:blip>
            <a:srcRect b="0" l="0" r="0" t="0"/>
            <a:stretch/>
          </p:blipFill>
          <p:spPr>
            <a:xfrm>
              <a:off x="6121675" y="2967338"/>
              <a:ext cx="640650" cy="640650"/>
            </a:xfrm>
            <a:prstGeom prst="rect">
              <a:avLst/>
            </a:prstGeom>
            <a:noFill/>
            <a:ln>
              <a:noFill/>
            </a:ln>
          </p:spPr>
        </p:pic>
        <p:cxnSp>
          <p:nvCxnSpPr>
            <p:cNvPr id="519" name="Google Shape;519;p69"/>
            <p:cNvCxnSpPr/>
            <p:nvPr/>
          </p:nvCxnSpPr>
          <p:spPr>
            <a:xfrm rot="10800000">
              <a:off x="4337300" y="3232075"/>
              <a:ext cx="1556700" cy="0"/>
            </a:xfrm>
            <a:prstGeom prst="straightConnector1">
              <a:avLst/>
            </a:prstGeom>
            <a:noFill/>
            <a:ln cap="flat" cmpd="sng" w="9525">
              <a:solidFill>
                <a:schemeClr val="dk2"/>
              </a:solidFill>
              <a:prstDash val="solid"/>
              <a:round/>
              <a:headEnd len="sm" w="sm" type="none"/>
              <a:tailEnd len="med" w="med" type="triangle"/>
            </a:ln>
          </p:spPr>
        </p:cxnSp>
        <p:cxnSp>
          <p:nvCxnSpPr>
            <p:cNvPr id="520" name="Google Shape;520;p69"/>
            <p:cNvCxnSpPr/>
            <p:nvPr/>
          </p:nvCxnSpPr>
          <p:spPr>
            <a:xfrm rot="10800000">
              <a:off x="4337300" y="3370575"/>
              <a:ext cx="1556700" cy="0"/>
            </a:xfrm>
            <a:prstGeom prst="straightConnector1">
              <a:avLst/>
            </a:prstGeom>
            <a:noFill/>
            <a:ln cap="flat" cmpd="sng" w="9525">
              <a:solidFill>
                <a:schemeClr val="dk2"/>
              </a:solidFill>
              <a:prstDash val="solid"/>
              <a:round/>
              <a:headEnd len="med" w="med" type="triangle"/>
              <a:tailEnd len="sm" w="sm" type="none"/>
            </a:ln>
          </p:spPr>
        </p:cxnSp>
        <p:sp>
          <p:nvSpPr>
            <p:cNvPr id="521" name="Google Shape;521;p69"/>
            <p:cNvSpPr txBox="1"/>
            <p:nvPr/>
          </p:nvSpPr>
          <p:spPr>
            <a:xfrm>
              <a:off x="4337300" y="2830775"/>
              <a:ext cx="1556700" cy="30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zh-TW" sz="1600" u="none" cap="none" strike="noStrike">
                  <a:solidFill>
                    <a:srgbClr val="4A86E8"/>
                  </a:solidFill>
                  <a:latin typeface="Arial"/>
                  <a:ea typeface="Arial"/>
                  <a:cs typeface="Arial"/>
                  <a:sym typeface="Arial"/>
                </a:rPr>
                <a:t>尋找所有 p tag</a:t>
              </a:r>
              <a:endParaRPr b="0" i="0" sz="1600" u="none" cap="none" strike="noStrike">
                <a:solidFill>
                  <a:srgbClr val="4A86E8"/>
                </a:solidFill>
                <a:latin typeface="Arial"/>
                <a:ea typeface="Arial"/>
                <a:cs typeface="Arial"/>
                <a:sym typeface="Arial"/>
              </a:endParaRPr>
            </a:p>
          </p:txBody>
        </p:sp>
        <p:pic>
          <p:nvPicPr>
            <p:cNvPr id="522" name="Google Shape;522;p69"/>
            <p:cNvPicPr preferRelativeResize="0"/>
            <p:nvPr/>
          </p:nvPicPr>
          <p:blipFill rotWithShape="1">
            <a:blip r:embed="rId5">
              <a:alphaModFix/>
            </a:blip>
            <a:srcRect b="0" l="0" r="0" t="0"/>
            <a:stretch/>
          </p:blipFill>
          <p:spPr>
            <a:xfrm>
              <a:off x="4873800" y="3509075"/>
              <a:ext cx="483700" cy="483700"/>
            </a:xfrm>
            <a:prstGeom prst="rect">
              <a:avLst/>
            </a:prstGeom>
            <a:noFill/>
            <a:ln>
              <a:noFill/>
            </a:ln>
          </p:spPr>
        </p:pic>
      </p:grpSp>
      <p:pic>
        <p:nvPicPr>
          <p:cNvPr id="523" name="Google Shape;523;p69"/>
          <p:cNvPicPr preferRelativeResize="0"/>
          <p:nvPr/>
        </p:nvPicPr>
        <p:blipFill rotWithShape="1">
          <a:blip r:embed="rId6">
            <a:alphaModFix/>
          </a:blip>
          <a:srcRect b="0" l="0" r="0" t="0"/>
          <a:stretch/>
        </p:blipFill>
        <p:spPr>
          <a:xfrm>
            <a:off x="2238225" y="3927125"/>
            <a:ext cx="5766951" cy="1117850"/>
          </a:xfrm>
          <a:prstGeom prst="rect">
            <a:avLst/>
          </a:prstGeom>
          <a:noFill/>
          <a:ln cap="flat" cmpd="sng" w="9525">
            <a:solidFill>
              <a:schemeClr val="dk2"/>
            </a:solidFill>
            <a:prstDash val="solid"/>
            <a:round/>
            <a:headEnd len="sm" w="sm" type="none"/>
            <a:tailEnd len="sm" w="sm" type="none"/>
          </a:ln>
        </p:spPr>
      </p:pic>
      <p:cxnSp>
        <p:nvCxnSpPr>
          <p:cNvPr id="524" name="Google Shape;524;p69"/>
          <p:cNvCxnSpPr>
            <a:stCxn id="522" idx="2"/>
            <a:endCxn id="523" idx="0"/>
          </p:cNvCxnSpPr>
          <p:nvPr/>
        </p:nvCxnSpPr>
        <p:spPr>
          <a:xfrm flipH="1">
            <a:off x="5121700" y="3589625"/>
            <a:ext cx="900" cy="337500"/>
          </a:xfrm>
          <a:prstGeom prst="straightConnector1">
            <a:avLst/>
          </a:prstGeom>
          <a:noFill/>
          <a:ln cap="flat" cmpd="sng" w="19050">
            <a:solidFill>
              <a:schemeClr val="dk2"/>
            </a:solidFill>
            <a:prstDash val="dot"/>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0"/>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解析網頁</a:t>
            </a:r>
            <a:endParaRPr b="0" i="0" sz="3600" u="none" cap="none" strike="noStrike">
              <a:solidFill>
                <a:srgbClr val="000000"/>
              </a:solidFill>
              <a:latin typeface="Helvetica Neue"/>
              <a:ea typeface="Helvetica Neue"/>
              <a:cs typeface="Helvetica Neue"/>
              <a:sym typeface="Helvetica Neue"/>
            </a:endParaRPr>
          </a:p>
        </p:txBody>
      </p:sp>
      <p:sp>
        <p:nvSpPr>
          <p:cNvPr id="530" name="Google Shape;530;p70"/>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BeautifulSoup</a:t>
            </a:r>
            <a:r>
              <a:rPr b="0" i="0" lang="zh-TW" sz="1800" u="none" cap="none" strike="noStrike">
                <a:solidFill>
                  <a:srgbClr val="000000"/>
                </a:solidFill>
                <a:latin typeface="Arial"/>
                <a:ea typeface="Arial"/>
                <a:cs typeface="Arial"/>
                <a:sym typeface="Arial"/>
              </a:rPr>
              <a:t> 背後的解析器有多種</a:t>
            </a:r>
            <a:r>
              <a:rPr b="0" i="0" lang="zh-TW" sz="1800" u="sng" cap="none" strike="noStrike">
                <a:solidFill>
                  <a:schemeClr val="hlink"/>
                </a:solidFill>
                <a:latin typeface="Arial"/>
                <a:ea typeface="Arial"/>
                <a:cs typeface="Arial"/>
                <a:sym typeface="Arial"/>
                <a:hlinkClick r:id="rId3"/>
              </a:rPr>
              <a:t>選擇</a:t>
            </a:r>
            <a:r>
              <a:rPr b="0" i="0" lang="zh-TW" sz="1800" u="none" cap="none" strike="noStrike">
                <a:solidFill>
                  <a:srgbClr val="000000"/>
                </a:solidFill>
                <a:latin typeface="Arial"/>
                <a:ea typeface="Arial"/>
                <a:cs typeface="Arial"/>
                <a:sym typeface="Arial"/>
              </a:rPr>
              <a:t>，因為速度快跟容錯能力高的優點，</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我們這邊選擇使用的是 </a:t>
            </a:r>
            <a:r>
              <a:rPr b="0" i="0" lang="zh-TW" sz="1800" u="none" cap="none" strike="noStrike">
                <a:solidFill>
                  <a:srgbClr val="252830"/>
                </a:solidFill>
                <a:highlight>
                  <a:srgbClr val="F6F6F6"/>
                </a:highlight>
                <a:latin typeface="Consolas"/>
                <a:ea typeface="Consolas"/>
                <a:cs typeface="Consolas"/>
                <a:sym typeface="Consolas"/>
              </a:rPr>
              <a:t>lxml</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from bs4 import BeautifulSoup</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999999"/>
                </a:solidFill>
                <a:highlight>
                  <a:srgbClr val="F6F6F6"/>
                </a:highlight>
                <a:latin typeface="Consolas"/>
                <a:ea typeface="Consolas"/>
                <a:cs typeface="Consolas"/>
                <a:sym typeface="Consolas"/>
              </a:rPr>
              <a:t># 假設已經送出請求拿到回應 resp</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chemeClr val="dk1"/>
              </a:buClr>
              <a:buSzPts val="1100"/>
              <a:buFont typeface="Arial"/>
              <a:buNone/>
            </a:pPr>
            <a:r>
              <a:rPr b="0" i="0" lang="zh-TW" sz="1800" u="none" cap="none" strike="noStrike">
                <a:solidFill>
                  <a:srgbClr val="252830"/>
                </a:solidFill>
                <a:highlight>
                  <a:srgbClr val="F6F6F6"/>
                </a:highlight>
                <a:latin typeface="Consolas"/>
                <a:ea typeface="Consolas"/>
                <a:cs typeface="Consolas"/>
                <a:sym typeface="Consolas"/>
              </a:rPr>
              <a:t>soup = BeautifulSoup(resp.text, 'lxml')</a:t>
            </a:r>
            <a:endParaRPr b="0" i="0" sz="1800" u="none" cap="none" strike="noStrike">
              <a:solidFill>
                <a:srgbClr val="252830"/>
              </a:solidFill>
              <a:highlight>
                <a:srgbClr val="F6F6F6"/>
              </a:highlight>
              <a:latin typeface="Consolas"/>
              <a:ea typeface="Consolas"/>
              <a:cs typeface="Consolas"/>
              <a:sym typeface="Consolas"/>
            </a:endParaRPr>
          </a:p>
        </p:txBody>
      </p:sp>
      <p:pic>
        <p:nvPicPr>
          <p:cNvPr id="531" name="Google Shape;531;p70"/>
          <p:cNvPicPr preferRelativeResize="0"/>
          <p:nvPr/>
        </p:nvPicPr>
        <p:blipFill rotWithShape="1">
          <a:blip r:embed="rId4">
            <a:alphaModFix/>
          </a:blip>
          <a:srcRect b="0" l="0" r="0" t="0"/>
          <a:stretch/>
        </p:blipFill>
        <p:spPr>
          <a:xfrm>
            <a:off x="540300" y="3154725"/>
            <a:ext cx="3806424" cy="1057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1"/>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解析網頁</a:t>
            </a:r>
            <a:endParaRPr b="0" i="0" sz="3600" u="none" cap="none" strike="noStrike">
              <a:solidFill>
                <a:srgbClr val="000000"/>
              </a:solidFill>
              <a:latin typeface="Helvetica Neue"/>
              <a:ea typeface="Helvetica Neue"/>
              <a:cs typeface="Helvetica Neue"/>
              <a:sym typeface="Helvetica Neue"/>
            </a:endParaRPr>
          </a:p>
        </p:txBody>
      </p:sp>
      <p:sp>
        <p:nvSpPr>
          <p:cNvPr id="537" name="Google Shape;537;p71"/>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當我們要找尋目標元素時，通常會根據標籤或是屬性來定位元素 (</a:t>
            </a:r>
            <a:r>
              <a:rPr b="0" i="0" lang="zh-TW" sz="1800" u="sng" cap="none" strike="noStrike">
                <a:solidFill>
                  <a:schemeClr val="hlink"/>
                </a:solidFill>
                <a:latin typeface="Arial"/>
                <a:ea typeface="Arial"/>
                <a:cs typeface="Arial"/>
                <a:sym typeface="Arial"/>
                <a:hlinkClick r:id="rId3"/>
              </a:rPr>
              <a:t>官方文件</a:t>
            </a:r>
            <a:r>
              <a:rPr b="0" i="0" lang="zh-TW"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soup.p 				</a:t>
            </a:r>
            <a:r>
              <a:rPr b="0" i="0" lang="zh-TW" sz="1800" u="none" cap="none" strike="noStrike">
                <a:solidFill>
                  <a:srgbClr val="999999"/>
                </a:solidFill>
                <a:highlight>
                  <a:srgbClr val="F6F6F6"/>
                </a:highlight>
                <a:latin typeface="Consolas"/>
                <a:ea typeface="Consolas"/>
                <a:cs typeface="Consolas"/>
                <a:sym typeface="Consolas"/>
              </a:rPr>
              <a:t># 尋找網頁中第一個 p tag</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soup.find('p') 		</a:t>
            </a:r>
            <a:r>
              <a:rPr b="0" i="0" lang="zh-TW" sz="1800" u="none" cap="none" strike="noStrike">
                <a:solidFill>
                  <a:srgbClr val="999999"/>
                </a:solidFill>
                <a:highlight>
                  <a:srgbClr val="F6F6F6"/>
                </a:highlight>
                <a:latin typeface="Consolas"/>
                <a:ea typeface="Consolas"/>
                <a:cs typeface="Consolas"/>
                <a:sym typeface="Consolas"/>
              </a:rPr>
              <a:t># 尋找網頁中第一個 p tag</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soup.find_all('p') 	</a:t>
            </a:r>
            <a:r>
              <a:rPr b="0" i="0" lang="zh-TW" sz="1800" u="none" cap="none" strike="noStrike">
                <a:solidFill>
                  <a:srgbClr val="999999"/>
                </a:solidFill>
                <a:highlight>
                  <a:srgbClr val="F6F6F6"/>
                </a:highlight>
                <a:latin typeface="Consolas"/>
                <a:ea typeface="Consolas"/>
                <a:cs typeface="Consolas"/>
                <a:sym typeface="Consolas"/>
              </a:rPr>
              <a:t># 尋找網頁中所有 p tag</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999999"/>
                </a:solidFill>
                <a:highlight>
                  <a:srgbClr val="F6F6F6"/>
                </a:highlight>
                <a:latin typeface="Consolas"/>
                <a:ea typeface="Consolas"/>
                <a:cs typeface="Consolas"/>
                <a:sym typeface="Consolas"/>
              </a:rPr>
              <a:t># 尋找網頁中所有 id 是 main 的 p tag</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soup.find_all('p', {'id': 'main'})</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soup.p.img			</a:t>
            </a:r>
            <a:r>
              <a:rPr b="0" i="0" lang="zh-TW" sz="1800" u="none" cap="none" strike="noStrike">
                <a:solidFill>
                  <a:srgbClr val="999999"/>
                </a:solidFill>
                <a:highlight>
                  <a:srgbClr val="F6F6F6"/>
                </a:highlight>
                <a:latin typeface="Consolas"/>
                <a:ea typeface="Consolas"/>
                <a:cs typeface="Consolas"/>
                <a:sym typeface="Consolas"/>
              </a:rPr>
              <a:t># 尋找網頁中第一個 p tag 底下的 img tag</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soup.p['style']		</a:t>
            </a:r>
            <a:r>
              <a:rPr b="0" i="0" lang="zh-TW" sz="1800" u="none" cap="none" strike="noStrike">
                <a:solidFill>
                  <a:srgbClr val="999999"/>
                </a:solidFill>
                <a:highlight>
                  <a:srgbClr val="F6F6F6"/>
                </a:highlight>
                <a:latin typeface="Consolas"/>
                <a:ea typeface="Consolas"/>
                <a:cs typeface="Consolas"/>
                <a:sym typeface="Consolas"/>
              </a:rPr>
              <a:t># 取得 p tag 中 style 屬性的值</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soup.p.text			</a:t>
            </a:r>
            <a:r>
              <a:rPr b="0" i="0" lang="zh-TW" sz="1800" u="none" cap="none" strike="noStrike">
                <a:solidFill>
                  <a:srgbClr val="999999"/>
                </a:solidFill>
                <a:highlight>
                  <a:srgbClr val="F6F6F6"/>
                </a:highlight>
                <a:latin typeface="Consolas"/>
                <a:ea typeface="Consolas"/>
                <a:cs typeface="Consolas"/>
                <a:sym typeface="Consolas"/>
              </a:rPr>
              <a:t># 取得 p tag 中的文字</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chemeClr val="dk1"/>
              </a:buClr>
              <a:buSzPts val="11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2"/>
          <p:cNvSpPr txBox="1"/>
          <p:nvPr>
            <p:ph type="title"/>
          </p:nvPr>
        </p:nvSpPr>
        <p:spPr>
          <a:xfrm>
            <a:off x="265500" y="1233175"/>
            <a:ext cx="4045200" cy="14823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a:t>
            </a:r>
            <a:endParaRPr b="0" i="0" sz="3600" u="none" cap="none" strike="noStrike">
              <a:solidFill>
                <a:srgbClr val="000000"/>
              </a:solidFill>
              <a:latin typeface="Helvetica Neue"/>
              <a:ea typeface="Helvetica Neue"/>
              <a:cs typeface="Helvetica Neue"/>
              <a:sym typeface="Helvetica Neue"/>
            </a:endParaRPr>
          </a:p>
        </p:txBody>
      </p:sp>
      <p:sp>
        <p:nvSpPr>
          <p:cNvPr id="543" name="Google Shape;543;p72"/>
          <p:cNvSpPr txBox="1"/>
          <p:nvPr>
            <p:ph idx="2" type="body"/>
          </p:nvPr>
        </p:nvSpPr>
        <p:spPr>
          <a:xfrm>
            <a:off x="4939500" y="724075"/>
            <a:ext cx="3837000" cy="3695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Helvetica Neue"/>
                <a:ea typeface="Helvetica Neue"/>
                <a:cs typeface="Helvetica Neue"/>
                <a:sym typeface="Helvetica Neue"/>
              </a:rPr>
              <a:t>Website: </a:t>
            </a:r>
            <a:r>
              <a:rPr b="0" i="0" lang="zh-TW" sz="1800" u="sng" cap="none" strike="noStrike">
                <a:solidFill>
                  <a:schemeClr val="hlink"/>
                </a:solidFill>
                <a:latin typeface="Helvetica Neue"/>
                <a:ea typeface="Helvetica Neue"/>
                <a:cs typeface="Helvetica Neue"/>
                <a:sym typeface="Helvetica Neue"/>
                <a:hlinkClick r:id="rId3"/>
              </a:rPr>
              <a:t>http://www.boxofficemojo.com/yearly/</a:t>
            </a:r>
            <a:r>
              <a:rPr b="0" i="0" lang="zh-TW" sz="1800" u="none" cap="none" strike="noStrike">
                <a:solidFill>
                  <a:srgbClr val="000000"/>
                </a:solidFill>
                <a:latin typeface="Helvetica Neue"/>
                <a:ea typeface="Helvetica Neue"/>
                <a:cs typeface="Helvetica Neue"/>
                <a:sym typeface="Helvetica Neue"/>
              </a:rPr>
              <a:t>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Helvetica Neue"/>
                <a:ea typeface="Helvetica Neue"/>
                <a:cs typeface="Helvetica Neue"/>
                <a:sym typeface="Helvetica Neue"/>
              </a:rPr>
              <a:t>請觀察並透過爬蟲程式下載</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每年度冠軍排行榜</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requests + Beautifulsoup</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透過 pandas 輸出成 csv</a:t>
            </a:r>
            <a:endParaRPr b="0" i="0" sz="1800" u="none" cap="none" strike="noStrike">
              <a:solidFill>
                <a:srgbClr val="000000"/>
              </a:solidFill>
              <a:latin typeface="Helvetica Neue"/>
              <a:ea typeface="Helvetica Neue"/>
              <a:cs typeface="Helvetica Neue"/>
              <a:sym typeface="Helvetica Neue"/>
            </a:endParaRPr>
          </a:p>
        </p:txBody>
      </p:sp>
      <p:sp>
        <p:nvSpPr>
          <p:cNvPr id="544" name="Google Shape;544;p72"/>
          <p:cNvSpPr txBox="1"/>
          <p:nvPr>
            <p:ph idx="1" type="subTitle"/>
          </p:nvPr>
        </p:nvSpPr>
        <p:spPr>
          <a:xfrm>
            <a:off x="265500" y="2803075"/>
            <a:ext cx="4045200" cy="123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SzPts val="2100"/>
              <a:buFont typeface="Helvetica Neue"/>
              <a:buNone/>
            </a:pPr>
            <a:r>
              <a:t/>
            </a:r>
            <a:endParaRPr b="0" i="0" sz="2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3"/>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練習解答</a:t>
            </a:r>
            <a:endParaRPr b="0" i="0" sz="3600" u="none" cap="none" strike="noStrike">
              <a:solidFill>
                <a:srgbClr val="000000"/>
              </a:solidFill>
              <a:latin typeface="Helvetica Neue"/>
              <a:ea typeface="Helvetica Neue"/>
              <a:cs typeface="Helvetica Neue"/>
              <a:sym typeface="Helvetica Neue"/>
            </a:endParaRPr>
          </a:p>
        </p:txBody>
      </p:sp>
      <p:sp>
        <p:nvSpPr>
          <p:cNvPr id="550" name="Google Shape;550;p73"/>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51" name="Google Shape;551;p73" title="Python 爬蟲 Section1_2_GET_ans.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4"/>
          <p:cNvSpPr txBox="1"/>
          <p:nvPr>
            <p:ph type="title"/>
          </p:nvPr>
        </p:nvSpPr>
        <p:spPr>
          <a:xfrm>
            <a:off x="3019425" y="1662150"/>
            <a:ext cx="3105300" cy="1819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1" i="0" lang="zh-TW" sz="4000" u="none" cap="none" strike="noStrike">
                <a:solidFill>
                  <a:schemeClr val="dk2"/>
                </a:solidFill>
                <a:latin typeface="Helvetica Neue"/>
                <a:ea typeface="Helvetica Neue"/>
                <a:cs typeface="Helvetica Neue"/>
                <a:sym typeface="Helvetica Neue"/>
              </a:rPr>
              <a:t>POST 爬蟲</a:t>
            </a:r>
            <a:endParaRPr b="1" i="0" sz="4000" u="none" cap="none" strike="noStrike">
              <a:solidFill>
                <a:schemeClr val="dk2"/>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5"/>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影片</a:t>
            </a:r>
            <a:endParaRPr b="0" i="0" sz="3600" u="none" cap="none" strike="noStrike">
              <a:solidFill>
                <a:srgbClr val="000000"/>
              </a:solidFill>
              <a:latin typeface="Helvetica Neue"/>
              <a:ea typeface="Helvetica Neue"/>
              <a:cs typeface="Helvetica Neue"/>
              <a:sym typeface="Helvetica Neue"/>
            </a:endParaRPr>
          </a:p>
        </p:txBody>
      </p:sp>
      <p:sp>
        <p:nvSpPr>
          <p:cNvPr id="562" name="Google Shape;562;p75"/>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63" name="Google Shape;563;p75" title="Python 爬蟲 Section1_3_Post_slide.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6"/>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判斷請求</a:t>
            </a:r>
            <a:endParaRPr b="0" i="0" sz="3600" u="none" cap="none" strike="noStrike">
              <a:solidFill>
                <a:srgbClr val="000000"/>
              </a:solidFill>
              <a:latin typeface="Helvetica Neue"/>
              <a:ea typeface="Helvetica Neue"/>
              <a:cs typeface="Helvetica Neue"/>
              <a:sym typeface="Helvetica Neue"/>
            </a:endParaRPr>
          </a:p>
        </p:txBody>
      </p:sp>
      <p:sp>
        <p:nvSpPr>
          <p:cNvPr id="569" name="Google Shape;569;p76"/>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所有的爬蟲都是從觀察開始，</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我們要知道該送出 GET 還是 POST 請求，</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才能撰寫對應的程式碼以及對應的資料</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觀察 HTTP method 可以透過開發者工具輔助</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以 Chrome 為例，按 F12 或是滑鼠右鍵點選檢查</a:t>
            </a:r>
            <a:br>
              <a:rPr b="0" i="0" lang="zh-TW"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pic>
        <p:nvPicPr>
          <p:cNvPr id="570" name="Google Shape;570;p76"/>
          <p:cNvPicPr preferRelativeResize="0"/>
          <p:nvPr/>
        </p:nvPicPr>
        <p:blipFill rotWithShape="1">
          <a:blip r:embed="rId3">
            <a:alphaModFix/>
          </a:blip>
          <a:srcRect b="0" l="0" r="0" t="0"/>
          <a:stretch/>
        </p:blipFill>
        <p:spPr>
          <a:xfrm>
            <a:off x="5709494" y="445025"/>
            <a:ext cx="2837832" cy="41238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7"/>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判斷請求</a:t>
            </a:r>
            <a:endParaRPr b="0" i="0" sz="3600" u="none" cap="none" strike="noStrike">
              <a:solidFill>
                <a:srgbClr val="000000"/>
              </a:solidFill>
              <a:latin typeface="Helvetica Neue"/>
              <a:ea typeface="Helvetica Neue"/>
              <a:cs typeface="Helvetica Neue"/>
              <a:sym typeface="Helvetica Neue"/>
            </a:endParaRPr>
          </a:p>
        </p:txBody>
      </p:sp>
      <p:sp>
        <p:nvSpPr>
          <p:cNvPr id="576" name="Google Shape;576;p77"/>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重新整理網頁之後可以透過 Network 分頁觀察請求封包 (範例: </a:t>
            </a:r>
            <a:r>
              <a:rPr b="0" i="0" lang="zh-TW" sz="1800" u="sng" cap="none" strike="noStrike">
                <a:solidFill>
                  <a:schemeClr val="hlink"/>
                </a:solidFill>
                <a:latin typeface="Arial"/>
                <a:ea typeface="Arial"/>
                <a:cs typeface="Arial"/>
                <a:sym typeface="Arial"/>
                <a:hlinkClick r:id="rId3"/>
              </a:rPr>
              <a:t>高鐵時刻表</a:t>
            </a:r>
            <a:r>
              <a:rPr b="0" i="0" lang="zh-TW" sz="1800" u="none" cap="none" strike="noStrike">
                <a:solidFill>
                  <a:srgbClr val="000000"/>
                </a:solidFill>
                <a:latin typeface="Arial"/>
                <a:ea typeface="Arial"/>
                <a:cs typeface="Arial"/>
                <a:sym typeface="Arial"/>
              </a:rPr>
              <a:t>)</a:t>
            </a:r>
            <a:br>
              <a:rPr b="0" i="0" lang="zh-TW"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grpSp>
        <p:nvGrpSpPr>
          <p:cNvPr id="577" name="Google Shape;577;p77"/>
          <p:cNvGrpSpPr/>
          <p:nvPr/>
        </p:nvGrpSpPr>
        <p:grpSpPr>
          <a:xfrm>
            <a:off x="469050" y="2078250"/>
            <a:ext cx="8014575" cy="2316125"/>
            <a:chOff x="469050" y="2078250"/>
            <a:chExt cx="8014575" cy="2316125"/>
          </a:xfrm>
        </p:grpSpPr>
        <p:pic>
          <p:nvPicPr>
            <p:cNvPr id="578" name="Google Shape;578;p77"/>
            <p:cNvPicPr preferRelativeResize="0"/>
            <p:nvPr/>
          </p:nvPicPr>
          <p:blipFill rotWithShape="1">
            <a:blip r:embed="rId4">
              <a:alphaModFix/>
            </a:blip>
            <a:srcRect b="0" l="0" r="0" t="0"/>
            <a:stretch/>
          </p:blipFill>
          <p:spPr>
            <a:xfrm>
              <a:off x="469050" y="2209675"/>
              <a:ext cx="3499775" cy="2184700"/>
            </a:xfrm>
            <a:prstGeom prst="rect">
              <a:avLst/>
            </a:prstGeom>
            <a:noFill/>
            <a:ln cap="flat" cmpd="sng" w="9525">
              <a:solidFill>
                <a:schemeClr val="dk2"/>
              </a:solidFill>
              <a:prstDash val="solid"/>
              <a:round/>
              <a:headEnd len="sm" w="sm" type="none"/>
              <a:tailEnd len="sm" w="sm" type="none"/>
            </a:ln>
          </p:spPr>
        </p:pic>
        <p:pic>
          <p:nvPicPr>
            <p:cNvPr id="579" name="Google Shape;579;p77"/>
            <p:cNvPicPr preferRelativeResize="0"/>
            <p:nvPr/>
          </p:nvPicPr>
          <p:blipFill rotWithShape="1">
            <a:blip r:embed="rId5">
              <a:alphaModFix/>
            </a:blip>
            <a:srcRect b="0" l="0" r="0" t="0"/>
            <a:stretch/>
          </p:blipFill>
          <p:spPr>
            <a:xfrm>
              <a:off x="4392739" y="2209675"/>
              <a:ext cx="4090886" cy="2184700"/>
            </a:xfrm>
            <a:prstGeom prst="rect">
              <a:avLst/>
            </a:prstGeom>
            <a:noFill/>
            <a:ln cap="flat" cmpd="sng" w="9525">
              <a:solidFill>
                <a:schemeClr val="dk2"/>
              </a:solidFill>
              <a:prstDash val="solid"/>
              <a:round/>
              <a:headEnd len="sm" w="sm" type="none"/>
              <a:tailEnd len="sm" w="sm" type="none"/>
            </a:ln>
          </p:spPr>
        </p:pic>
        <p:sp>
          <p:nvSpPr>
            <p:cNvPr id="580" name="Google Shape;580;p77"/>
            <p:cNvSpPr/>
            <p:nvPr/>
          </p:nvSpPr>
          <p:spPr>
            <a:xfrm>
              <a:off x="1993050" y="2078250"/>
              <a:ext cx="411900" cy="375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1" name="Google Shape;581;p77"/>
            <p:cNvCxnSpPr>
              <a:stCxn id="580" idx="7"/>
              <a:endCxn id="579" idx="0"/>
            </p:cNvCxnSpPr>
            <p:nvPr/>
          </p:nvCxnSpPr>
          <p:spPr>
            <a:xfrm flipH="1" rot="-5400000">
              <a:off x="4353129" y="124711"/>
              <a:ext cx="76500" cy="4093500"/>
            </a:xfrm>
            <a:prstGeom prst="curvedConnector3">
              <a:avLst>
                <a:gd fmla="val -383119" name="adj1"/>
              </a:avLst>
            </a:prstGeom>
            <a:noFill/>
            <a:ln cap="flat" cmpd="sng" w="19050">
              <a:solidFill>
                <a:srgbClr val="FF0000"/>
              </a:solidFill>
              <a:prstDash val="solid"/>
              <a:round/>
              <a:headEnd len="sm" w="sm" type="none"/>
              <a:tailEnd len="med" w="med" type="triangle"/>
            </a:ln>
          </p:spPr>
        </p:cxnSp>
        <p:sp>
          <p:nvSpPr>
            <p:cNvPr id="582" name="Google Shape;582;p77"/>
            <p:cNvSpPr/>
            <p:nvPr/>
          </p:nvSpPr>
          <p:spPr>
            <a:xfrm>
              <a:off x="4322800" y="3607400"/>
              <a:ext cx="3412800" cy="215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77"/>
            <p:cNvSpPr txBox="1"/>
            <p:nvPr/>
          </p:nvSpPr>
          <p:spPr>
            <a:xfrm>
              <a:off x="4322725" y="3197600"/>
              <a:ext cx="3412800" cy="33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要觀察的請求</a:t>
              </a:r>
              <a:endParaRPr b="0" i="0" sz="1400" u="none" cap="none" strike="noStrike">
                <a:solidFill>
                  <a:srgbClr val="FF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78"/>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判斷請求</a:t>
            </a:r>
            <a:endParaRPr b="0" i="0" sz="3600" u="none" cap="none" strike="noStrike">
              <a:solidFill>
                <a:srgbClr val="000000"/>
              </a:solidFill>
              <a:latin typeface="Helvetica Neue"/>
              <a:ea typeface="Helvetica Neue"/>
              <a:cs typeface="Helvetica Neue"/>
              <a:sym typeface="Helvetica Neue"/>
            </a:endParaRPr>
          </a:p>
        </p:txBody>
      </p:sp>
      <p:sp>
        <p:nvSpPr>
          <p:cNvPr id="589" name="Google Shape;589;p78"/>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重新整理網頁之後可以透過 Network 分頁觀察請求封包 (範例: </a:t>
            </a:r>
            <a:r>
              <a:rPr b="0" i="0" lang="zh-TW" sz="1800" u="sng" cap="none" strike="noStrike">
                <a:solidFill>
                  <a:schemeClr val="hlink"/>
                </a:solidFill>
                <a:latin typeface="Arial"/>
                <a:ea typeface="Arial"/>
                <a:cs typeface="Arial"/>
                <a:sym typeface="Arial"/>
                <a:hlinkClick r:id="rId3"/>
              </a:rPr>
              <a:t>高鐵時刻表</a:t>
            </a:r>
            <a:r>
              <a:rPr b="0" i="0" lang="zh-TW" sz="1800" u="none" cap="none" strike="noStrike">
                <a:solidFill>
                  <a:srgbClr val="000000"/>
                </a:solidFill>
                <a:latin typeface="Arial"/>
                <a:ea typeface="Arial"/>
                <a:cs typeface="Arial"/>
                <a:sym typeface="Arial"/>
              </a:rPr>
              <a:t>)</a:t>
            </a:r>
            <a:br>
              <a:rPr b="0" i="0" lang="zh-TW"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pic>
        <p:nvPicPr>
          <p:cNvPr id="590" name="Google Shape;590;p78"/>
          <p:cNvPicPr preferRelativeResize="0"/>
          <p:nvPr/>
        </p:nvPicPr>
        <p:blipFill rotWithShape="1">
          <a:blip r:embed="rId4">
            <a:alphaModFix/>
          </a:blip>
          <a:srcRect b="0" l="0" r="0" t="0"/>
          <a:stretch/>
        </p:blipFill>
        <p:spPr>
          <a:xfrm>
            <a:off x="311700" y="1793322"/>
            <a:ext cx="4886849" cy="2636525"/>
          </a:xfrm>
          <a:prstGeom prst="rect">
            <a:avLst/>
          </a:prstGeom>
          <a:noFill/>
          <a:ln cap="flat" cmpd="sng" w="9525">
            <a:solidFill>
              <a:schemeClr val="dk2"/>
            </a:solidFill>
            <a:prstDash val="solid"/>
            <a:round/>
            <a:headEnd len="sm" w="sm" type="none"/>
            <a:tailEnd len="sm" w="sm" type="none"/>
          </a:ln>
        </p:spPr>
      </p:pic>
      <p:sp>
        <p:nvSpPr>
          <p:cNvPr id="591" name="Google Shape;591;p78"/>
          <p:cNvSpPr/>
          <p:nvPr/>
        </p:nvSpPr>
        <p:spPr>
          <a:xfrm>
            <a:off x="1785750" y="3294625"/>
            <a:ext cx="3412800" cy="1135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78"/>
          <p:cNvSpPr txBox="1"/>
          <p:nvPr/>
        </p:nvSpPr>
        <p:spPr>
          <a:xfrm>
            <a:off x="5289475" y="3315475"/>
            <a:ext cx="3266700" cy="11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這邊敘述了封包相關資訊，其中 Request Method 說明了請求的方式</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我們可以發現這是個 POST 請求</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3"/>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這份教材包含一些題目與練習網站，需要的話可以參考當解答</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之後如果還有新增也都會在 github 上更新, 歡迎按星星給予支持</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100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影片播放列表： </a:t>
            </a:r>
            <a:r>
              <a:rPr b="0" i="0" lang="zh-TW" sz="1800" u="sng" cap="none" strike="noStrike">
                <a:solidFill>
                  <a:srgbClr val="56BADC"/>
                </a:solidFill>
                <a:latin typeface="Arial"/>
                <a:ea typeface="Arial"/>
                <a:cs typeface="Arial"/>
                <a:sym typeface="Arial"/>
              </a:rPr>
              <a:t>Y</a:t>
            </a:r>
            <a:r>
              <a:rPr b="0" i="0" lang="zh-TW" sz="1800" u="sng" cap="none" strike="noStrike">
                <a:solidFill>
                  <a:srgbClr val="56BADC"/>
                </a:solidFill>
                <a:latin typeface="Arial"/>
                <a:ea typeface="Arial"/>
                <a:cs typeface="Arial"/>
                <a:sym typeface="Arial"/>
                <a:hlinkClick r:id="rId3"/>
              </a:rPr>
              <a:t>outube</a:t>
            </a:r>
            <a:endParaRPr b="0" i="0" sz="1800" u="sng" cap="none" strike="noStrike">
              <a:solidFill>
                <a:srgbClr val="56BADC"/>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題目解答： </a:t>
            </a:r>
            <a:r>
              <a:rPr b="0" i="0" lang="zh-TW" sz="1800" u="sng" cap="none" strike="noStrike">
                <a:solidFill>
                  <a:srgbClr val="56BADC"/>
                </a:solidFill>
                <a:latin typeface="Arial"/>
                <a:ea typeface="Arial"/>
                <a:cs typeface="Arial"/>
                <a:sym typeface="Arial"/>
                <a:hlinkClick r:id="rId4"/>
              </a:rPr>
              <a:t>Download</a:t>
            </a:r>
            <a:r>
              <a:rPr b="0" i="0" lang="zh-TW" sz="1800" u="none" cap="none" strike="noStrike">
                <a:solidFill>
                  <a:srgbClr val="000000"/>
                </a:solidFill>
                <a:latin typeface="Arial"/>
                <a:ea typeface="Arial"/>
                <a:cs typeface="Arial"/>
                <a:sym typeface="Arial"/>
              </a:rPr>
              <a:t>, </a:t>
            </a:r>
            <a:r>
              <a:rPr b="0" i="0" lang="zh-TW" sz="1800" u="sng" cap="none" strike="noStrike">
                <a:solidFill>
                  <a:srgbClr val="56BADC"/>
                </a:solidFill>
                <a:latin typeface="Arial"/>
                <a:ea typeface="Arial"/>
                <a:cs typeface="Arial"/>
                <a:sym typeface="Arial"/>
                <a:hlinkClick r:id="rId5"/>
              </a:rPr>
              <a:t>github</a:t>
            </a:r>
            <a:endParaRPr b="0" i="0" sz="1800" u="none" cap="none" strike="noStrike">
              <a:solidFill>
                <a:srgbClr val="56BADC"/>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部份範例網站：</a:t>
            </a:r>
            <a:r>
              <a:rPr b="0" i="0" lang="zh-TW" sz="1800" u="sng" cap="none" strike="noStrike">
                <a:solidFill>
                  <a:srgbClr val="56BADC"/>
                </a:solidFill>
                <a:latin typeface="Arial"/>
                <a:ea typeface="Arial"/>
                <a:cs typeface="Arial"/>
                <a:sym typeface="Arial"/>
                <a:hlinkClick r:id="rId6"/>
              </a:rPr>
              <a:t>github/Test-Crawling-Website</a:t>
            </a:r>
            <a:endParaRPr b="0" i="0" sz="1800" u="none" cap="none" strike="noStrike">
              <a:solidFill>
                <a:srgbClr val="56BADC"/>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PDF Download:</a:t>
            </a:r>
            <a:r>
              <a:rPr b="0" i="0" lang="zh-TW" sz="1800" u="none" cap="none" strike="noStrike">
                <a:solidFill>
                  <a:srgbClr val="56BADC"/>
                </a:solidFill>
                <a:latin typeface="Arial"/>
                <a:ea typeface="Arial"/>
                <a:cs typeface="Arial"/>
                <a:sym typeface="Arial"/>
              </a:rPr>
              <a:t> </a:t>
            </a:r>
            <a:r>
              <a:rPr b="0" i="0" lang="zh-TW" sz="1800" u="sng" cap="none" strike="noStrike">
                <a:solidFill>
                  <a:srgbClr val="56BADC"/>
                </a:solidFill>
                <a:latin typeface="Arial"/>
                <a:ea typeface="Arial"/>
                <a:cs typeface="Arial"/>
                <a:sym typeface="Arial"/>
                <a:hlinkClick r:id="rId7"/>
              </a:rPr>
              <a:t>Download</a:t>
            </a:r>
            <a:endParaRPr b="0" i="0" sz="1800" u="sng" cap="none" strike="noStrike">
              <a:solidFill>
                <a:srgbClr val="56BADC"/>
              </a:solidFill>
              <a:latin typeface="Arial"/>
              <a:ea typeface="Arial"/>
              <a:cs typeface="Arial"/>
              <a:sym typeface="Arial"/>
            </a:endParaRPr>
          </a:p>
        </p:txBody>
      </p:sp>
      <p:sp>
        <p:nvSpPr>
          <p:cNvPr id="226" name="Google Shape;226;p43"/>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README</a:t>
            </a:r>
            <a:endParaRPr b="0" i="0" sz="36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79"/>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觀察 POST 需要附上的參數</a:t>
            </a:r>
            <a:endParaRPr b="0" i="0" sz="3600" u="none" cap="none" strike="noStrike">
              <a:solidFill>
                <a:srgbClr val="000000"/>
              </a:solidFill>
              <a:latin typeface="Helvetica Neue"/>
              <a:ea typeface="Helvetica Neue"/>
              <a:cs typeface="Helvetica Neue"/>
              <a:sym typeface="Helvetica Neue"/>
            </a:endParaRPr>
          </a:p>
        </p:txBody>
      </p:sp>
      <p:sp>
        <p:nvSpPr>
          <p:cNvPr id="598" name="Google Shape;598;p79"/>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以</a:t>
            </a:r>
            <a:r>
              <a:rPr b="0" i="0" lang="zh-TW" sz="1800" u="sng" cap="none" strike="noStrike">
                <a:solidFill>
                  <a:schemeClr val="hlink"/>
                </a:solidFill>
                <a:latin typeface="Arial"/>
                <a:ea typeface="Arial"/>
                <a:cs typeface="Arial"/>
                <a:sym typeface="Arial"/>
                <a:hlinkClick r:id="rId3"/>
              </a:rPr>
              <a:t>高鐵時刻表</a:t>
            </a:r>
            <a:r>
              <a:rPr b="0" i="0" lang="zh-TW" sz="1800" u="none" cap="none" strike="noStrike">
                <a:solidFill>
                  <a:srgbClr val="000000"/>
                </a:solidFill>
                <a:latin typeface="Arial"/>
                <a:ea typeface="Arial"/>
                <a:cs typeface="Arial"/>
                <a:sym typeface="Arial"/>
              </a:rPr>
              <a:t>查詢為例，我們選擇好相關條件之後，</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按下「立刻查詢」會送出一個 POST 請求到伺服器</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如果爬蟲要實作這個請求，就必須知道 POST 到底送了哪些查詢條件到伺服器</a:t>
            </a:r>
            <a:endParaRPr b="0" i="0" sz="1800" u="none" cap="none" strike="noStrike">
              <a:solidFill>
                <a:srgbClr val="000000"/>
              </a:solidFill>
              <a:latin typeface="Arial"/>
              <a:ea typeface="Arial"/>
              <a:cs typeface="Arial"/>
              <a:sym typeface="Arial"/>
            </a:endParaRPr>
          </a:p>
        </p:txBody>
      </p:sp>
      <p:pic>
        <p:nvPicPr>
          <p:cNvPr id="599" name="Google Shape;599;p79"/>
          <p:cNvPicPr preferRelativeResize="0"/>
          <p:nvPr/>
        </p:nvPicPr>
        <p:blipFill rotWithShape="1">
          <a:blip r:embed="rId4">
            <a:alphaModFix/>
          </a:blip>
          <a:srcRect b="0" l="0" r="0" t="0"/>
          <a:stretch/>
        </p:blipFill>
        <p:spPr>
          <a:xfrm>
            <a:off x="311700" y="2551373"/>
            <a:ext cx="8503225" cy="22278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80"/>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b="0" i="0" lang="zh-TW" sz="3600" u="none" cap="none" strike="noStrike">
                <a:solidFill>
                  <a:srgbClr val="000000"/>
                </a:solidFill>
                <a:latin typeface="Helvetica Neue"/>
                <a:ea typeface="Helvetica Neue"/>
                <a:cs typeface="Helvetica Neue"/>
                <a:sym typeface="Helvetica Neue"/>
              </a:rPr>
              <a:t>觀察 POST 需要附上的參數</a:t>
            </a:r>
            <a:endParaRPr b="0" i="0" sz="3600" u="none" cap="none" strike="noStrike">
              <a:solidFill>
                <a:srgbClr val="000000"/>
              </a:solidFill>
              <a:latin typeface="Helvetica Neue"/>
              <a:ea typeface="Helvetica Neue"/>
              <a:cs typeface="Helvetica Neue"/>
              <a:sym typeface="Helvetica Neue"/>
            </a:endParaRPr>
          </a:p>
        </p:txBody>
      </p:sp>
      <p:sp>
        <p:nvSpPr>
          <p:cNvPr id="605" name="Google Shape;605;p80"/>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同樣透過開發者工具觀察請求細節</a:t>
            </a:r>
            <a:endParaRPr b="0" i="0" sz="1800" u="none" cap="none" strike="noStrike">
              <a:solidFill>
                <a:srgbClr val="000000"/>
              </a:solidFill>
              <a:latin typeface="Arial"/>
              <a:ea typeface="Arial"/>
              <a:cs typeface="Arial"/>
              <a:sym typeface="Arial"/>
            </a:endParaRPr>
          </a:p>
        </p:txBody>
      </p:sp>
      <p:pic>
        <p:nvPicPr>
          <p:cNvPr id="606" name="Google Shape;606;p80"/>
          <p:cNvPicPr preferRelativeResize="0"/>
          <p:nvPr/>
        </p:nvPicPr>
        <p:blipFill rotWithShape="1">
          <a:blip r:embed="rId3">
            <a:alphaModFix/>
          </a:blip>
          <a:srcRect b="0" l="0" r="0" t="0"/>
          <a:stretch/>
        </p:blipFill>
        <p:spPr>
          <a:xfrm>
            <a:off x="311700" y="1723775"/>
            <a:ext cx="4188075" cy="2845100"/>
          </a:xfrm>
          <a:prstGeom prst="rect">
            <a:avLst/>
          </a:prstGeom>
          <a:noFill/>
          <a:ln cap="flat" cmpd="sng" w="9525">
            <a:solidFill>
              <a:schemeClr val="dk2"/>
            </a:solidFill>
            <a:prstDash val="solid"/>
            <a:round/>
            <a:headEnd len="sm" w="sm" type="none"/>
            <a:tailEnd len="sm" w="sm" type="none"/>
          </a:ln>
        </p:spPr>
      </p:pic>
      <p:sp>
        <p:nvSpPr>
          <p:cNvPr id="607" name="Google Shape;607;p80"/>
          <p:cNvSpPr/>
          <p:nvPr/>
        </p:nvSpPr>
        <p:spPr>
          <a:xfrm>
            <a:off x="1563325" y="3628250"/>
            <a:ext cx="2936400" cy="94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80"/>
          <p:cNvSpPr txBox="1"/>
          <p:nvPr/>
        </p:nvSpPr>
        <p:spPr>
          <a:xfrm>
            <a:off x="4650025" y="3628400"/>
            <a:ext cx="3266700" cy="9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Form data 紀錄了請求所發送的欄位</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如果要模擬該請求，就要附上相關資訊</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1"/>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b="0" i="0" lang="zh-TW" sz="3600" u="none" cap="none" strike="noStrike">
                <a:solidFill>
                  <a:srgbClr val="000000"/>
                </a:solidFill>
                <a:latin typeface="Helvetica Neue"/>
                <a:ea typeface="Helvetica Neue"/>
                <a:cs typeface="Helvetica Neue"/>
                <a:sym typeface="Helvetica Neue"/>
              </a:rPr>
              <a:t>程式 - 發送 POST 請求</a:t>
            </a:r>
            <a:endParaRPr b="0" i="0" sz="3600" u="none" cap="none" strike="noStrike">
              <a:solidFill>
                <a:srgbClr val="000000"/>
              </a:solidFill>
              <a:latin typeface="Helvetica Neue"/>
              <a:ea typeface="Helvetica Neue"/>
              <a:cs typeface="Helvetica Neue"/>
              <a:sym typeface="Helvetica Neue"/>
            </a:endParaRPr>
          </a:p>
        </p:txBody>
      </p:sp>
      <p:sp>
        <p:nvSpPr>
          <p:cNvPr id="614" name="Google Shape;614;p81"/>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與 GET 請求的過程大同小異，只要記得在送出請求的時候附上相關資訊</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以</a:t>
            </a:r>
            <a:r>
              <a:rPr b="0" i="0" lang="zh-TW" sz="1800" u="sng" cap="none" strike="noStrike">
                <a:solidFill>
                  <a:schemeClr val="hlink"/>
                </a:solidFill>
                <a:latin typeface="Arial"/>
                <a:ea typeface="Arial"/>
                <a:cs typeface="Arial"/>
                <a:sym typeface="Arial"/>
                <a:hlinkClick r:id="rId3"/>
              </a:rPr>
              <a:t>高鐵時刻表</a:t>
            </a:r>
            <a:r>
              <a:rPr b="0" i="0" lang="zh-TW" sz="1800" u="none" cap="none" strike="noStrike">
                <a:solidFill>
                  <a:srgbClr val="000000"/>
                </a:solidFill>
                <a:latin typeface="Arial"/>
                <a:ea typeface="Arial"/>
                <a:cs typeface="Arial"/>
                <a:sym typeface="Arial"/>
              </a:rPr>
              <a:t>查詢為例，我們現在知道要附上的欄位資訊</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但是像 StartStation 是一連串很像亂碼的片段，</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我們必須去觀察 HTML 架構找出相關資訊的位置</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2"/>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發送 POST 請求</a:t>
            </a:r>
            <a:endParaRPr b="0" i="0" sz="3600" u="none" cap="none" strike="noStrike">
              <a:solidFill>
                <a:srgbClr val="000000"/>
              </a:solidFill>
              <a:latin typeface="Helvetica Neue"/>
              <a:ea typeface="Helvetica Neue"/>
              <a:cs typeface="Helvetica Neue"/>
              <a:sym typeface="Helvetica Neue"/>
            </a:endParaRPr>
          </a:p>
        </p:txBody>
      </p:sp>
      <p:sp>
        <p:nvSpPr>
          <p:cNvPr id="620" name="Google Shape;620;p82"/>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查找方式可以透過開發者工具的 Inspect 功能找出元素在 HTML 內的位置</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然後透過觀察就會發現疑似亂碼的片段其實在元素的屬性裏面就有</a:t>
            </a:r>
            <a:endParaRPr b="0" i="0" sz="1800" u="none" cap="none" strike="noStrike">
              <a:solidFill>
                <a:srgbClr val="000000"/>
              </a:solidFill>
              <a:latin typeface="Arial"/>
              <a:ea typeface="Arial"/>
              <a:cs typeface="Arial"/>
              <a:sym typeface="Arial"/>
            </a:endParaRPr>
          </a:p>
        </p:txBody>
      </p:sp>
      <p:pic>
        <p:nvPicPr>
          <p:cNvPr id="621" name="Google Shape;621;p82"/>
          <p:cNvPicPr preferRelativeResize="0"/>
          <p:nvPr/>
        </p:nvPicPr>
        <p:blipFill rotWithShape="1">
          <a:blip r:embed="rId3">
            <a:alphaModFix/>
          </a:blip>
          <a:srcRect b="0" l="0" r="0" t="0"/>
          <a:stretch/>
        </p:blipFill>
        <p:spPr>
          <a:xfrm>
            <a:off x="4689525" y="1994850"/>
            <a:ext cx="4082225" cy="2574025"/>
          </a:xfrm>
          <a:prstGeom prst="rect">
            <a:avLst/>
          </a:prstGeom>
          <a:noFill/>
          <a:ln cap="flat" cmpd="sng" w="9525">
            <a:solidFill>
              <a:schemeClr val="dk2"/>
            </a:solidFill>
            <a:prstDash val="solid"/>
            <a:round/>
            <a:headEnd len="sm" w="sm" type="none"/>
            <a:tailEnd len="sm" w="sm" type="none"/>
          </a:ln>
        </p:spPr>
      </p:pic>
      <p:pic>
        <p:nvPicPr>
          <p:cNvPr id="622" name="Google Shape;622;p82"/>
          <p:cNvPicPr preferRelativeResize="0"/>
          <p:nvPr/>
        </p:nvPicPr>
        <p:blipFill rotWithShape="1">
          <a:blip r:embed="rId4">
            <a:alphaModFix/>
          </a:blip>
          <a:srcRect b="0" l="0" r="35169" t="0"/>
          <a:stretch/>
        </p:blipFill>
        <p:spPr>
          <a:xfrm>
            <a:off x="409225" y="2704950"/>
            <a:ext cx="3695251" cy="1153825"/>
          </a:xfrm>
          <a:prstGeom prst="rect">
            <a:avLst/>
          </a:prstGeom>
          <a:noFill/>
          <a:ln>
            <a:noFill/>
          </a:ln>
        </p:spPr>
      </p:pic>
      <p:sp>
        <p:nvSpPr>
          <p:cNvPr id="623" name="Google Shape;623;p82"/>
          <p:cNvSpPr/>
          <p:nvPr/>
        </p:nvSpPr>
        <p:spPr>
          <a:xfrm>
            <a:off x="916925" y="2947075"/>
            <a:ext cx="1265700" cy="35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4" name="Google Shape;624;p82"/>
          <p:cNvCxnSpPr>
            <a:stCxn id="623" idx="3"/>
            <a:endCxn id="625" idx="1"/>
          </p:cNvCxnSpPr>
          <p:nvPr/>
        </p:nvCxnSpPr>
        <p:spPr>
          <a:xfrm>
            <a:off x="2182625" y="3124375"/>
            <a:ext cx="3244800" cy="828000"/>
          </a:xfrm>
          <a:prstGeom prst="curvedConnector3">
            <a:avLst>
              <a:gd fmla="val 50000" name="adj1"/>
            </a:avLst>
          </a:prstGeom>
          <a:noFill/>
          <a:ln cap="flat" cmpd="sng" w="19050">
            <a:solidFill>
              <a:srgbClr val="FF0000"/>
            </a:solidFill>
            <a:prstDash val="solid"/>
            <a:round/>
            <a:headEnd len="sm" w="sm" type="none"/>
            <a:tailEnd len="med" w="med" type="stealth"/>
          </a:ln>
        </p:spPr>
      </p:cxnSp>
      <p:sp>
        <p:nvSpPr>
          <p:cNvPr id="625" name="Google Shape;625;p82"/>
          <p:cNvSpPr/>
          <p:nvPr/>
        </p:nvSpPr>
        <p:spPr>
          <a:xfrm>
            <a:off x="5427400" y="3335800"/>
            <a:ext cx="3288600" cy="1233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3"/>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發送 POST 請求</a:t>
            </a:r>
            <a:endParaRPr b="0" i="0" sz="3600" u="none" cap="none" strike="noStrike">
              <a:solidFill>
                <a:srgbClr val="000000"/>
              </a:solidFill>
              <a:latin typeface="Helvetica Neue"/>
              <a:ea typeface="Helvetica Neue"/>
              <a:cs typeface="Helvetica Neue"/>
              <a:sym typeface="Helvetica Neue"/>
            </a:endParaRPr>
          </a:p>
        </p:txBody>
      </p:sp>
      <p:sp>
        <p:nvSpPr>
          <p:cNvPr id="631" name="Google Shape;631;p83"/>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與 GET 請求的過程大同小異，只要記得在送出請求的時候附上相關資訊</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最後在把回傳的 HTML 傳入 parser 定位找出查詢結果的資訊</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import requests</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url = 'https://www.thsrc.com.tw/tw/TimeTable/SearchResult'</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form_data =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	'StartStation': '...',	</a:t>
            </a:r>
            <a:r>
              <a:rPr b="0" i="0" lang="zh-TW" sz="1800" u="none" cap="none" strike="noStrike">
                <a:solidFill>
                  <a:srgbClr val="999999"/>
                </a:solidFill>
                <a:highlight>
                  <a:srgbClr val="F6F6F6"/>
                </a:highlight>
                <a:latin typeface="Consolas"/>
                <a:ea typeface="Consolas"/>
                <a:cs typeface="Consolas"/>
                <a:sym typeface="Consolas"/>
              </a:rPr>
              <a:t># 填上相關站別的值</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	'EndStation': '...',		</a:t>
            </a:r>
            <a:r>
              <a:rPr b="0" i="0" lang="zh-TW" sz="1800" u="none" cap="none" strike="noStrike">
                <a:solidFill>
                  <a:srgbClr val="999999"/>
                </a:solidFill>
                <a:highlight>
                  <a:srgbClr val="F6F6F6"/>
                </a:highlight>
                <a:latin typeface="Consolas"/>
                <a:ea typeface="Consolas"/>
                <a:cs typeface="Consolas"/>
                <a:sym typeface="Consolas"/>
              </a:rPr>
              <a:t># 填上相關站別的值</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	…							</a:t>
            </a:r>
            <a:r>
              <a:rPr b="0" i="0" lang="zh-TW" sz="1800" u="none" cap="none" strike="noStrike">
                <a:solidFill>
                  <a:srgbClr val="999999"/>
                </a:solidFill>
                <a:highlight>
                  <a:srgbClr val="F6F6F6"/>
                </a:highlight>
                <a:latin typeface="Consolas"/>
                <a:ea typeface="Consolas"/>
                <a:cs typeface="Consolas"/>
                <a:sym typeface="Consolas"/>
              </a:rPr>
              <a:t># 填上其他資訊</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response = requests.</a:t>
            </a:r>
            <a:r>
              <a:rPr b="0" i="0" lang="zh-TW" sz="1800" u="none" cap="none" strike="noStrike">
                <a:solidFill>
                  <a:srgbClr val="FF0000"/>
                </a:solidFill>
                <a:highlight>
                  <a:srgbClr val="F6F6F6"/>
                </a:highlight>
                <a:latin typeface="Consolas"/>
                <a:ea typeface="Consolas"/>
                <a:cs typeface="Consolas"/>
                <a:sym typeface="Consolas"/>
              </a:rPr>
              <a:t>post</a:t>
            </a:r>
            <a:r>
              <a:rPr b="0" i="0" lang="zh-TW" sz="1800" u="none" cap="none" strike="noStrike">
                <a:solidFill>
                  <a:srgbClr val="252830"/>
                </a:solidFill>
                <a:highlight>
                  <a:srgbClr val="F6F6F6"/>
                </a:highlight>
                <a:latin typeface="Consolas"/>
                <a:ea typeface="Consolas"/>
                <a:cs typeface="Consolas"/>
                <a:sym typeface="Consolas"/>
              </a:rPr>
              <a:t>(url, data=form_data) </a:t>
            </a:r>
            <a:r>
              <a:rPr b="0" i="0" lang="zh-TW" sz="1800" u="none" cap="none" strike="noStrike">
                <a:solidFill>
                  <a:srgbClr val="999999"/>
                </a:solidFill>
                <a:highlight>
                  <a:srgbClr val="F6F6F6"/>
                </a:highlight>
                <a:latin typeface="Consolas"/>
                <a:ea typeface="Consolas"/>
                <a:cs typeface="Consolas"/>
                <a:sym typeface="Consolas"/>
              </a:rPr>
              <a:t># POST 請求</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4"/>
          <p:cNvSpPr txBox="1"/>
          <p:nvPr>
            <p:ph type="title"/>
          </p:nvPr>
        </p:nvSpPr>
        <p:spPr>
          <a:xfrm>
            <a:off x="265500" y="1233175"/>
            <a:ext cx="4045200" cy="14823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a:t>
            </a:r>
            <a:endParaRPr b="0" i="0" sz="3600" u="none" cap="none" strike="noStrike">
              <a:solidFill>
                <a:srgbClr val="000000"/>
              </a:solidFill>
              <a:latin typeface="Helvetica Neue"/>
              <a:ea typeface="Helvetica Neue"/>
              <a:cs typeface="Helvetica Neue"/>
              <a:sym typeface="Helvetica Neue"/>
            </a:endParaRPr>
          </a:p>
        </p:txBody>
      </p:sp>
      <p:sp>
        <p:nvSpPr>
          <p:cNvPr id="637" name="Google Shape;637;p84"/>
          <p:cNvSpPr txBox="1"/>
          <p:nvPr>
            <p:ph idx="2" type="body"/>
          </p:nvPr>
        </p:nvSpPr>
        <p:spPr>
          <a:xfrm>
            <a:off x="4939500" y="724075"/>
            <a:ext cx="3837000" cy="3695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Helvetica Neue"/>
                <a:ea typeface="Helvetica Neue"/>
                <a:cs typeface="Helvetica Neue"/>
                <a:sym typeface="Helvetica Neue"/>
              </a:rPr>
              <a:t>Website: </a:t>
            </a:r>
            <a:endParaRPr u="none">
              <a:solidFill>
                <a:srgbClr val="000000"/>
              </a:solidFill>
            </a:endParaRPr>
          </a:p>
          <a:p>
            <a:pPr indent="0" lvl="0" marL="0" marR="0" rtl="0" algn="l">
              <a:lnSpc>
                <a:spcPct val="115000"/>
              </a:lnSpc>
              <a:spcBef>
                <a:spcPts val="0"/>
              </a:spcBef>
              <a:spcAft>
                <a:spcPts val="0"/>
              </a:spcAft>
              <a:buClr>
                <a:schemeClr val="dk1"/>
              </a:buClr>
              <a:buSzPts val="1100"/>
              <a:buFont typeface="Arial"/>
              <a:buNone/>
            </a:pPr>
            <a:r>
              <a:rPr lang="zh-TW" u="sng">
                <a:solidFill>
                  <a:schemeClr val="hlink"/>
                </a:solidFill>
                <a:hlinkClick r:id="rId3"/>
              </a:rPr>
              <a:t>http://www.kingbus.com.tw/ticketRoute.php</a:t>
            </a:r>
            <a:endParaRPr/>
          </a:p>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Helvetica Neue"/>
                <a:ea typeface="Helvetica Neue"/>
                <a:cs typeface="Helvetica Neue"/>
                <a:sym typeface="Helvetica Neue"/>
              </a:rPr>
              <a:t>請觀察並透過爬蟲程式下載</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lang="zh-TW"/>
              <a:t>從起迄站查詢</a:t>
            </a:r>
            <a:r>
              <a:rPr b="1" i="0" lang="zh-TW" sz="1800" u="none" cap="none" strike="noStrike">
                <a:solidFill>
                  <a:srgbClr val="000000"/>
                </a:solidFill>
              </a:rPr>
              <a:t>台北</a:t>
            </a:r>
            <a:r>
              <a:rPr b="1" lang="zh-TW"/>
              <a:t>轉運站</a:t>
            </a:r>
            <a:r>
              <a:rPr lang="zh-TW"/>
              <a:t>至</a:t>
            </a:r>
            <a:r>
              <a:rPr b="1" lang="zh-TW"/>
              <a:t>朝馬轉運站</a:t>
            </a:r>
            <a:r>
              <a:rPr lang="zh-TW"/>
              <a:t>的路線</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requests + Beautifulsoup</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透過 pandas 輸出成 csv</a:t>
            </a:r>
            <a:endParaRPr b="0" i="0" sz="1800" u="none" cap="none" strike="noStrike">
              <a:solidFill>
                <a:srgbClr val="000000"/>
              </a:solidFill>
              <a:latin typeface="Helvetica Neue"/>
              <a:ea typeface="Helvetica Neue"/>
              <a:cs typeface="Helvetica Neue"/>
              <a:sym typeface="Helvetica Neue"/>
            </a:endParaRPr>
          </a:p>
        </p:txBody>
      </p:sp>
      <p:sp>
        <p:nvSpPr>
          <p:cNvPr id="638" name="Google Shape;638;p84"/>
          <p:cNvSpPr txBox="1"/>
          <p:nvPr>
            <p:ph idx="1" type="subTitle"/>
          </p:nvPr>
        </p:nvSpPr>
        <p:spPr>
          <a:xfrm>
            <a:off x="265500" y="2803075"/>
            <a:ext cx="4045200" cy="123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SzPts val="2100"/>
              <a:buFont typeface="Helvetica Neue"/>
              <a:buNone/>
            </a:pPr>
            <a:r>
              <a:t/>
            </a:r>
            <a:endParaRPr b="0" i="0" sz="2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85"/>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pic>
        <p:nvPicPr>
          <p:cNvPr id="644" name="Google Shape;644;p85"/>
          <p:cNvPicPr preferRelativeResize="0"/>
          <p:nvPr/>
        </p:nvPicPr>
        <p:blipFill rotWithShape="1">
          <a:blip r:embed="rId3">
            <a:alphaModFix/>
          </a:blip>
          <a:srcRect b="0" l="0" r="0" t="11847"/>
          <a:stretch/>
        </p:blipFill>
        <p:spPr>
          <a:xfrm>
            <a:off x="212974" y="751050"/>
            <a:ext cx="8718048" cy="4322975"/>
          </a:xfrm>
          <a:prstGeom prst="rect">
            <a:avLst/>
          </a:prstGeom>
          <a:noFill/>
          <a:ln>
            <a:noFill/>
          </a:ln>
        </p:spPr>
      </p:pic>
      <p:sp>
        <p:nvSpPr>
          <p:cNvPr id="645" name="Google Shape;645;p85"/>
          <p:cNvSpPr/>
          <p:nvPr/>
        </p:nvSpPr>
        <p:spPr>
          <a:xfrm>
            <a:off x="2702025" y="3047500"/>
            <a:ext cx="2441400" cy="36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85"/>
          <p:cNvSpPr/>
          <p:nvPr/>
        </p:nvSpPr>
        <p:spPr>
          <a:xfrm>
            <a:off x="5045000" y="3643800"/>
            <a:ext cx="841500" cy="118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85"/>
          <p:cNvSpPr/>
          <p:nvPr/>
        </p:nvSpPr>
        <p:spPr>
          <a:xfrm>
            <a:off x="7822225" y="751050"/>
            <a:ext cx="428700" cy="18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5"/>
          <p:cNvSpPr txBox="1"/>
          <p:nvPr/>
        </p:nvSpPr>
        <p:spPr>
          <a:xfrm>
            <a:off x="4815400" y="2540050"/>
            <a:ext cx="3279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1</a:t>
            </a:r>
            <a:endParaRPr b="0" i="0" sz="2400" u="none" cap="none" strike="noStrike">
              <a:solidFill>
                <a:srgbClr val="FF0000"/>
              </a:solidFill>
              <a:latin typeface="Arial"/>
              <a:ea typeface="Arial"/>
              <a:cs typeface="Arial"/>
              <a:sym typeface="Arial"/>
            </a:endParaRPr>
          </a:p>
        </p:txBody>
      </p:sp>
      <p:sp>
        <p:nvSpPr>
          <p:cNvPr id="649" name="Google Shape;649;p85"/>
          <p:cNvSpPr txBox="1"/>
          <p:nvPr/>
        </p:nvSpPr>
        <p:spPr>
          <a:xfrm>
            <a:off x="5886500" y="4439125"/>
            <a:ext cx="3279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2</a:t>
            </a:r>
            <a:endParaRPr b="0" i="0" sz="2400" u="none" cap="none" strike="noStrike">
              <a:solidFill>
                <a:srgbClr val="FF0000"/>
              </a:solidFill>
              <a:latin typeface="Arial"/>
              <a:ea typeface="Arial"/>
              <a:cs typeface="Arial"/>
              <a:sym typeface="Arial"/>
            </a:endParaRPr>
          </a:p>
        </p:txBody>
      </p:sp>
      <p:sp>
        <p:nvSpPr>
          <p:cNvPr id="650" name="Google Shape;650;p85"/>
          <p:cNvSpPr txBox="1"/>
          <p:nvPr/>
        </p:nvSpPr>
        <p:spPr>
          <a:xfrm>
            <a:off x="7764325" y="211050"/>
            <a:ext cx="3279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3</a:t>
            </a:r>
            <a:endParaRPr b="0" i="0" sz="2400" u="none" cap="none" strike="noStrike">
              <a:solidFill>
                <a:srgbClr val="FF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pic>
        <p:nvPicPr>
          <p:cNvPr id="655" name="Google Shape;655;p86"/>
          <p:cNvPicPr preferRelativeResize="0"/>
          <p:nvPr/>
        </p:nvPicPr>
        <p:blipFill rotWithShape="1">
          <a:blip r:embed="rId3">
            <a:alphaModFix/>
          </a:blip>
          <a:srcRect b="0" l="0" r="0" t="0"/>
          <a:stretch/>
        </p:blipFill>
        <p:spPr>
          <a:xfrm>
            <a:off x="1324150" y="934050"/>
            <a:ext cx="6318285" cy="3904651"/>
          </a:xfrm>
          <a:prstGeom prst="rect">
            <a:avLst/>
          </a:prstGeom>
          <a:noFill/>
          <a:ln>
            <a:noFill/>
          </a:ln>
        </p:spPr>
      </p:pic>
      <p:sp>
        <p:nvSpPr>
          <p:cNvPr id="656" name="Google Shape;656;p86"/>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sp>
        <p:nvSpPr>
          <p:cNvPr id="657" name="Google Shape;657;p86"/>
          <p:cNvSpPr/>
          <p:nvPr/>
        </p:nvSpPr>
        <p:spPr>
          <a:xfrm>
            <a:off x="1389625" y="2346900"/>
            <a:ext cx="428700" cy="2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86"/>
          <p:cNvSpPr/>
          <p:nvPr/>
        </p:nvSpPr>
        <p:spPr>
          <a:xfrm>
            <a:off x="5245650" y="1847425"/>
            <a:ext cx="872400" cy="18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86"/>
          <p:cNvSpPr txBox="1"/>
          <p:nvPr/>
        </p:nvSpPr>
        <p:spPr>
          <a:xfrm>
            <a:off x="801150" y="1961100"/>
            <a:ext cx="3279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4</a:t>
            </a:r>
            <a:endParaRPr b="0" i="0" sz="2400" u="none" cap="none" strike="noStrike">
              <a:solidFill>
                <a:srgbClr val="FF0000"/>
              </a:solidFill>
              <a:latin typeface="Arial"/>
              <a:ea typeface="Arial"/>
              <a:cs typeface="Arial"/>
              <a:sym typeface="Arial"/>
            </a:endParaRPr>
          </a:p>
        </p:txBody>
      </p:sp>
      <p:sp>
        <p:nvSpPr>
          <p:cNvPr id="660" name="Google Shape;660;p86"/>
          <p:cNvSpPr txBox="1"/>
          <p:nvPr/>
        </p:nvSpPr>
        <p:spPr>
          <a:xfrm>
            <a:off x="5120200" y="1340125"/>
            <a:ext cx="3279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5</a:t>
            </a:r>
            <a:endParaRPr b="0" i="0" sz="2400" u="none" cap="none" strike="noStrike">
              <a:solidFill>
                <a:srgbClr val="FF0000"/>
              </a:solidFill>
              <a:latin typeface="Arial"/>
              <a:ea typeface="Arial"/>
              <a:cs typeface="Arial"/>
              <a:sym typeface="Arial"/>
            </a:endParaRPr>
          </a:p>
        </p:txBody>
      </p:sp>
      <p:cxnSp>
        <p:nvCxnSpPr>
          <p:cNvPr id="661" name="Google Shape;661;p86"/>
          <p:cNvCxnSpPr/>
          <p:nvPr/>
        </p:nvCxnSpPr>
        <p:spPr>
          <a:xfrm>
            <a:off x="6205000" y="2322750"/>
            <a:ext cx="646500" cy="0"/>
          </a:xfrm>
          <a:prstGeom prst="straightConnector1">
            <a:avLst/>
          </a:prstGeom>
          <a:noFill/>
          <a:ln cap="flat" cmpd="sng" w="38100">
            <a:solidFill>
              <a:srgbClr val="FF0000"/>
            </a:solidFill>
            <a:prstDash val="solid"/>
            <a:round/>
            <a:headEnd len="sm" w="sm" type="none"/>
            <a:tailEnd len="sm" w="sm"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87"/>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lang="zh-TW"/>
              <a:t>這就是我們爬蟲要傳送的表單內容</a:t>
            </a:r>
            <a:endParaRPr b="0" i="0" sz="1800" cap="none" strike="noStrike">
              <a:solidFill>
                <a:srgbClr val="000000"/>
              </a:solidFill>
              <a:latin typeface="Arial"/>
              <a:ea typeface="Arial"/>
              <a:cs typeface="Arial"/>
              <a:sym typeface="Arial"/>
            </a:endParaRPr>
          </a:p>
        </p:txBody>
      </p:sp>
      <p:sp>
        <p:nvSpPr>
          <p:cNvPr id="667" name="Google Shape;667;p87"/>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pic>
        <p:nvPicPr>
          <p:cNvPr id="668" name="Google Shape;668;p87"/>
          <p:cNvPicPr preferRelativeResize="0"/>
          <p:nvPr/>
        </p:nvPicPr>
        <p:blipFill rotWithShape="1">
          <a:blip r:embed="rId3">
            <a:alphaModFix/>
          </a:blip>
          <a:srcRect b="0" l="0" r="0" t="0"/>
          <a:stretch/>
        </p:blipFill>
        <p:spPr>
          <a:xfrm>
            <a:off x="4392925" y="923642"/>
            <a:ext cx="4099151" cy="3975575"/>
          </a:xfrm>
          <a:prstGeom prst="rect">
            <a:avLst/>
          </a:prstGeom>
          <a:noFill/>
          <a:ln>
            <a:noFill/>
          </a:ln>
        </p:spPr>
      </p:pic>
      <p:sp>
        <p:nvSpPr>
          <p:cNvPr id="669" name="Google Shape;669;p87"/>
          <p:cNvSpPr/>
          <p:nvPr/>
        </p:nvSpPr>
        <p:spPr>
          <a:xfrm>
            <a:off x="5741800" y="2935550"/>
            <a:ext cx="2750400" cy="1963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88"/>
          <p:cNvSpPr txBox="1"/>
          <p:nvPr>
            <p:ph idx="1" type="body"/>
          </p:nvPr>
        </p:nvSpPr>
        <p:spPr>
          <a:xfrm>
            <a:off x="387900" y="975375"/>
            <a:ext cx="8520600" cy="6150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lang="zh-TW"/>
              <a:t>import 需要的套件, 指定要爬的網址</a:t>
            </a:r>
            <a:endParaRPr b="0" i="0" sz="1800" u="none" cap="none" strike="noStrike">
              <a:solidFill>
                <a:srgbClr val="000000"/>
              </a:solidFill>
              <a:latin typeface="Arial"/>
              <a:ea typeface="Arial"/>
              <a:cs typeface="Arial"/>
              <a:sym typeface="Arial"/>
            </a:endParaRPr>
          </a:p>
        </p:txBody>
      </p:sp>
      <p:sp>
        <p:nvSpPr>
          <p:cNvPr id="675" name="Google Shape;675;p88"/>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pic>
        <p:nvPicPr>
          <p:cNvPr id="676" name="Google Shape;676;p88"/>
          <p:cNvPicPr preferRelativeResize="0"/>
          <p:nvPr/>
        </p:nvPicPr>
        <p:blipFill rotWithShape="1">
          <a:blip r:embed="rId3">
            <a:alphaModFix/>
          </a:blip>
          <a:srcRect b="0" l="0" r="0" t="0"/>
          <a:stretch/>
        </p:blipFill>
        <p:spPr>
          <a:xfrm>
            <a:off x="387903" y="1386425"/>
            <a:ext cx="4667300" cy="1424650"/>
          </a:xfrm>
          <a:prstGeom prst="rect">
            <a:avLst/>
          </a:prstGeom>
          <a:noFill/>
          <a:ln>
            <a:noFill/>
          </a:ln>
        </p:spPr>
      </p:pic>
      <p:pic>
        <p:nvPicPr>
          <p:cNvPr id="677" name="Google Shape;677;p88"/>
          <p:cNvPicPr preferRelativeResize="0"/>
          <p:nvPr/>
        </p:nvPicPr>
        <p:blipFill rotWithShape="1">
          <a:blip r:embed="rId4">
            <a:alphaModFix/>
          </a:blip>
          <a:srcRect b="0" l="0" r="0" t="0"/>
          <a:stretch/>
        </p:blipFill>
        <p:spPr>
          <a:xfrm>
            <a:off x="387900" y="3262625"/>
            <a:ext cx="2562225" cy="1447800"/>
          </a:xfrm>
          <a:prstGeom prst="rect">
            <a:avLst/>
          </a:prstGeom>
          <a:noFill/>
          <a:ln>
            <a:noFill/>
          </a:ln>
        </p:spPr>
      </p:pic>
      <p:sp>
        <p:nvSpPr>
          <p:cNvPr id="678" name="Google Shape;678;p88"/>
          <p:cNvSpPr txBox="1"/>
          <p:nvPr>
            <p:ph idx="1" type="body"/>
          </p:nvPr>
        </p:nvSpPr>
        <p:spPr>
          <a:xfrm>
            <a:off x="387900" y="2887275"/>
            <a:ext cx="8520600" cy="6150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lang="zh-TW"/>
              <a:t>傳送的表單內容</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4"/>
          <p:cNvSpPr txBox="1"/>
          <p:nvPr>
            <p:ph type="title"/>
          </p:nvPr>
        </p:nvSpPr>
        <p:spPr>
          <a:xfrm>
            <a:off x="3117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code 放在 hub 中的 courses 內</a:t>
            </a:r>
            <a:endParaRPr b="0" i="0" sz="3600" u="none" cap="none" strike="noStrike">
              <a:solidFill>
                <a:srgbClr val="000000"/>
              </a:solidFill>
              <a:latin typeface="Helvetica Neue"/>
              <a:ea typeface="Helvetica Neue"/>
              <a:cs typeface="Helvetica Neue"/>
              <a:sym typeface="Helvetica Neue"/>
            </a:endParaRPr>
          </a:p>
        </p:txBody>
      </p:sp>
      <p:sp>
        <p:nvSpPr>
          <p:cNvPr id="232" name="Google Shape;232;p44"/>
          <p:cNvSpPr txBox="1"/>
          <p:nvPr>
            <p:ph idx="1" type="body"/>
          </p:nvPr>
        </p:nvSpPr>
        <p:spPr>
          <a:xfrm>
            <a:off x="311700" y="1004600"/>
            <a:ext cx="8520600" cy="3842700"/>
          </a:xfrm>
          <a:prstGeom prst="rect">
            <a:avLst/>
          </a:prstGeom>
          <a:noFill/>
          <a:ln>
            <a:noFill/>
          </a:ln>
        </p:spPr>
        <p:txBody>
          <a:bodyPr anchorCtr="0" anchor="ctr" bIns="32750" lIns="32750" spcFirstLastPara="1" rIns="32750" wrap="square" tIns="32750">
            <a:noAutofit/>
          </a:bodyPr>
          <a:lstStyle/>
          <a:p>
            <a:pPr indent="-381000" lvl="0" marL="457200" marR="0" rtl="0" algn="l">
              <a:lnSpc>
                <a:spcPct val="100000"/>
              </a:lnSpc>
              <a:spcBef>
                <a:spcPts val="270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為維護課程資料，courses 中的檔案皆為 read-only，如需修改請 cp 至自身的環境中</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打開 terminal，輸入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2700"/>
              </a:spcBef>
              <a:spcAft>
                <a:spcPts val="0"/>
              </a:spcAft>
              <a:buClr>
                <a:schemeClr val="dk1"/>
              </a:buClr>
              <a:buSzPts val="1100"/>
              <a:buFont typeface="Arial"/>
              <a:buNone/>
            </a:pPr>
            <a:r>
              <a:rPr b="1" i="0" lang="zh-TW" sz="2400" u="none" cap="none" strike="noStrike">
                <a:solidFill>
                  <a:srgbClr val="000000"/>
                </a:solidFill>
                <a:highlight>
                  <a:srgbClr val="F3F3F3"/>
                </a:highlight>
                <a:latin typeface="Consolas"/>
                <a:ea typeface="Consolas"/>
                <a:cs typeface="Consolas"/>
                <a:sym typeface="Consolas"/>
              </a:rPr>
              <a:t>cp -r courses/python_crawler mypython_crawler</a:t>
            </a:r>
            <a:endParaRPr b="1" i="0" sz="2400" u="none" cap="none" strike="noStrike">
              <a:solidFill>
                <a:srgbClr val="000000"/>
              </a:solidFill>
              <a:highlight>
                <a:srgbClr val="F3F3F3"/>
              </a:highlight>
              <a:latin typeface="Consolas"/>
              <a:ea typeface="Consolas"/>
              <a:cs typeface="Consolas"/>
              <a:sym typeface="Consolas"/>
            </a:endParaRPr>
          </a:p>
          <a:p>
            <a:pPr indent="0" lvl="0" marL="0" marR="0" rtl="0" algn="l">
              <a:lnSpc>
                <a:spcPct val="100000"/>
              </a:lnSpc>
              <a:spcBef>
                <a:spcPts val="2700"/>
              </a:spcBef>
              <a:spcAft>
                <a:spcPts val="0"/>
              </a:spcAft>
              <a:buClr>
                <a:schemeClr val="dk1"/>
              </a:buClr>
              <a:buSzPts val="1100"/>
              <a:buFont typeface="Arial"/>
              <a:buNone/>
            </a:pPr>
            <a:r>
              <a:t/>
            </a:r>
            <a:endParaRPr b="0" i="0" sz="2400" u="none" cap="none" strike="noStrike">
              <a:solidFill>
                <a:srgbClr val="000000"/>
              </a:solidFill>
              <a:highlight>
                <a:srgbClr val="F3F3F3"/>
              </a:highlight>
              <a:latin typeface="Consolas"/>
              <a:ea typeface="Consolas"/>
              <a:cs typeface="Consolas"/>
              <a:sym typeface="Consolas"/>
            </a:endParaRPr>
          </a:p>
          <a:p>
            <a:pPr indent="-381000" lvl="0" marL="457200" marR="0" rtl="0" algn="l">
              <a:lnSpc>
                <a:spcPct val="100000"/>
              </a:lnSpc>
              <a:spcBef>
                <a:spcPts val="270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今後的課程，如果需要下載課程資料都會使用這樣的方式</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2700"/>
              </a:spcBef>
              <a:spcAft>
                <a:spcPts val="0"/>
              </a:spcAft>
              <a:buClr>
                <a:srgbClr val="000000"/>
              </a:buClr>
              <a:buSzPts val="3000"/>
              <a:buFont typeface="Helvetica Neue"/>
              <a:buNone/>
            </a:pPr>
            <a:r>
              <a:t/>
            </a:r>
            <a:endParaRPr b="0" i="0" sz="2100" u="none" cap="none" strike="noStrike">
              <a:solidFill>
                <a:srgbClr val="000000"/>
              </a:solidFill>
              <a:latin typeface="Helvetica Neue"/>
              <a:ea typeface="Helvetica Neue"/>
              <a:cs typeface="Helvetica Neue"/>
              <a:sym typeface="Helvetica Neue"/>
            </a:endParaRPr>
          </a:p>
        </p:txBody>
      </p:sp>
      <p:sp>
        <p:nvSpPr>
          <p:cNvPr id="233" name="Google Shape;233;p44"/>
          <p:cNvSpPr txBox="1"/>
          <p:nvPr/>
        </p:nvSpPr>
        <p:spPr>
          <a:xfrm>
            <a:off x="879425" y="2923710"/>
            <a:ext cx="969300" cy="3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980000"/>
                </a:solidFill>
                <a:latin typeface="Arial"/>
                <a:ea typeface="Arial"/>
                <a:cs typeface="Arial"/>
                <a:sym typeface="Arial"/>
              </a:rPr>
              <a:t>複製</a:t>
            </a:r>
            <a:endParaRPr b="0" i="0" sz="1800" u="none" cap="none" strike="noStrike">
              <a:solidFill>
                <a:srgbClr val="980000"/>
              </a:solidFill>
              <a:latin typeface="Arial"/>
              <a:ea typeface="Arial"/>
              <a:cs typeface="Arial"/>
              <a:sym typeface="Arial"/>
            </a:endParaRPr>
          </a:p>
        </p:txBody>
      </p:sp>
      <p:sp>
        <p:nvSpPr>
          <p:cNvPr id="234" name="Google Shape;234;p44"/>
          <p:cNvSpPr txBox="1"/>
          <p:nvPr/>
        </p:nvSpPr>
        <p:spPr>
          <a:xfrm>
            <a:off x="3241850" y="2949735"/>
            <a:ext cx="1526100" cy="3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1155CC"/>
                </a:solidFill>
                <a:latin typeface="Arial"/>
                <a:ea typeface="Arial"/>
                <a:cs typeface="Arial"/>
                <a:sym typeface="Arial"/>
              </a:rPr>
              <a:t>目標資料夾</a:t>
            </a:r>
            <a:endParaRPr b="0" i="0" sz="1800" u="none" cap="none" strike="noStrike">
              <a:solidFill>
                <a:srgbClr val="1155CC"/>
              </a:solidFill>
              <a:latin typeface="Arial"/>
              <a:ea typeface="Arial"/>
              <a:cs typeface="Arial"/>
              <a:sym typeface="Arial"/>
            </a:endParaRPr>
          </a:p>
        </p:txBody>
      </p:sp>
      <p:cxnSp>
        <p:nvCxnSpPr>
          <p:cNvPr id="235" name="Google Shape;235;p44"/>
          <p:cNvCxnSpPr/>
          <p:nvPr/>
        </p:nvCxnSpPr>
        <p:spPr>
          <a:xfrm>
            <a:off x="766450" y="2999895"/>
            <a:ext cx="857700" cy="9900"/>
          </a:xfrm>
          <a:prstGeom prst="straightConnector1">
            <a:avLst/>
          </a:prstGeom>
          <a:noFill/>
          <a:ln cap="flat" cmpd="sng" w="38100">
            <a:solidFill>
              <a:srgbClr val="980000"/>
            </a:solidFill>
            <a:prstDash val="solid"/>
            <a:round/>
            <a:headEnd len="sm" w="sm" type="none"/>
            <a:tailEnd len="sm" w="sm" type="none"/>
          </a:ln>
        </p:spPr>
      </p:cxnSp>
      <p:cxnSp>
        <p:nvCxnSpPr>
          <p:cNvPr id="236" name="Google Shape;236;p44"/>
          <p:cNvCxnSpPr/>
          <p:nvPr/>
        </p:nvCxnSpPr>
        <p:spPr>
          <a:xfrm flipH="1" rot="10800000">
            <a:off x="1782750" y="2991360"/>
            <a:ext cx="3669600" cy="26700"/>
          </a:xfrm>
          <a:prstGeom prst="straightConnector1">
            <a:avLst/>
          </a:prstGeom>
          <a:noFill/>
          <a:ln cap="flat" cmpd="sng" w="38100">
            <a:solidFill>
              <a:srgbClr val="0B5394"/>
            </a:solidFill>
            <a:prstDash val="solid"/>
            <a:round/>
            <a:headEnd len="sm" w="sm" type="none"/>
            <a:tailEnd len="sm" w="sm" type="none"/>
          </a:ln>
        </p:spPr>
      </p:cxnSp>
      <p:cxnSp>
        <p:nvCxnSpPr>
          <p:cNvPr id="237" name="Google Shape;237;p44"/>
          <p:cNvCxnSpPr/>
          <p:nvPr/>
        </p:nvCxnSpPr>
        <p:spPr>
          <a:xfrm flipH="1" rot="10800000">
            <a:off x="5681575" y="2991345"/>
            <a:ext cx="2705700" cy="24600"/>
          </a:xfrm>
          <a:prstGeom prst="straightConnector1">
            <a:avLst/>
          </a:prstGeom>
          <a:noFill/>
          <a:ln cap="flat" cmpd="sng" w="38100">
            <a:solidFill>
              <a:srgbClr val="6AA84F"/>
            </a:solidFill>
            <a:prstDash val="solid"/>
            <a:round/>
            <a:headEnd len="sm" w="sm" type="none"/>
            <a:tailEnd len="sm" w="sm" type="none"/>
          </a:ln>
        </p:spPr>
      </p:cxnSp>
      <p:sp>
        <p:nvSpPr>
          <p:cNvPr id="238" name="Google Shape;238;p44"/>
          <p:cNvSpPr txBox="1"/>
          <p:nvPr/>
        </p:nvSpPr>
        <p:spPr>
          <a:xfrm>
            <a:off x="5850925" y="2949725"/>
            <a:ext cx="2252100" cy="32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38761D"/>
                </a:solidFill>
                <a:latin typeface="Arial"/>
                <a:ea typeface="Arial"/>
                <a:cs typeface="Arial"/>
                <a:sym typeface="Arial"/>
              </a:rPr>
              <a:t>要存放的資料夾名稱 (自行命名)</a:t>
            </a:r>
            <a:endParaRPr b="0" i="0" sz="1800" u="none" cap="none" strike="noStrike">
              <a:solidFill>
                <a:srgbClr val="38761D"/>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89"/>
          <p:cNvSpPr txBox="1"/>
          <p:nvPr>
            <p:ph idx="1" type="body"/>
          </p:nvPr>
        </p:nvSpPr>
        <p:spPr>
          <a:xfrm>
            <a:off x="387900" y="975375"/>
            <a:ext cx="8520600" cy="6150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lang="zh-TW"/>
              <a:t>送出request，用response建立BeautifulSoup物件準備解析</a:t>
            </a:r>
            <a:endParaRPr b="0" i="0" sz="1800" u="none" cap="none" strike="noStrike">
              <a:solidFill>
                <a:srgbClr val="000000"/>
              </a:solidFill>
              <a:latin typeface="Arial"/>
              <a:ea typeface="Arial"/>
              <a:cs typeface="Arial"/>
              <a:sym typeface="Arial"/>
            </a:endParaRPr>
          </a:p>
        </p:txBody>
      </p:sp>
      <p:sp>
        <p:nvSpPr>
          <p:cNvPr id="684" name="Google Shape;684;p89"/>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pic>
        <p:nvPicPr>
          <p:cNvPr id="685" name="Google Shape;685;p89"/>
          <p:cNvPicPr preferRelativeResize="0"/>
          <p:nvPr/>
        </p:nvPicPr>
        <p:blipFill rotWithShape="1">
          <a:blip r:embed="rId3">
            <a:alphaModFix/>
          </a:blip>
          <a:srcRect b="0" l="0" r="0" t="0"/>
          <a:stretch/>
        </p:blipFill>
        <p:spPr>
          <a:xfrm>
            <a:off x="387900" y="1395350"/>
            <a:ext cx="3800475" cy="619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90"/>
          <p:cNvSpPr txBox="1"/>
          <p:nvPr>
            <p:ph idx="1" type="body"/>
          </p:nvPr>
        </p:nvSpPr>
        <p:spPr>
          <a:xfrm>
            <a:off x="387900" y="975375"/>
            <a:ext cx="8520600" cy="6150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90"/>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pic>
        <p:nvPicPr>
          <p:cNvPr id="692" name="Google Shape;692;p90"/>
          <p:cNvPicPr preferRelativeResize="0"/>
          <p:nvPr/>
        </p:nvPicPr>
        <p:blipFill rotWithShape="1">
          <a:blip r:embed="rId3">
            <a:alphaModFix/>
          </a:blip>
          <a:srcRect b="0" l="0" r="0" t="0"/>
          <a:stretch/>
        </p:blipFill>
        <p:spPr>
          <a:xfrm>
            <a:off x="0" y="978825"/>
            <a:ext cx="10089523" cy="5064325"/>
          </a:xfrm>
          <a:prstGeom prst="rect">
            <a:avLst/>
          </a:prstGeom>
          <a:noFill/>
          <a:ln>
            <a:noFill/>
          </a:ln>
        </p:spPr>
      </p:pic>
      <p:sp>
        <p:nvSpPr>
          <p:cNvPr id="693" name="Google Shape;693;p90"/>
          <p:cNvSpPr/>
          <p:nvPr/>
        </p:nvSpPr>
        <p:spPr>
          <a:xfrm>
            <a:off x="6978575" y="934825"/>
            <a:ext cx="492900" cy="2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90"/>
          <p:cNvSpPr txBox="1"/>
          <p:nvPr/>
        </p:nvSpPr>
        <p:spPr>
          <a:xfrm>
            <a:off x="6978575" y="468075"/>
            <a:ext cx="3279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1</a:t>
            </a:r>
            <a:endParaRPr b="0" i="0" sz="2400" u="none" cap="none" strike="noStrike">
              <a:solidFill>
                <a:srgbClr val="FF0000"/>
              </a:solidFill>
              <a:latin typeface="Arial"/>
              <a:ea typeface="Arial"/>
              <a:cs typeface="Arial"/>
              <a:sym typeface="Arial"/>
            </a:endParaRPr>
          </a:p>
        </p:txBody>
      </p:sp>
      <p:sp>
        <p:nvSpPr>
          <p:cNvPr id="695" name="Google Shape;695;p90"/>
          <p:cNvSpPr/>
          <p:nvPr/>
        </p:nvSpPr>
        <p:spPr>
          <a:xfrm>
            <a:off x="6433413" y="943809"/>
            <a:ext cx="239700" cy="2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90"/>
          <p:cNvSpPr txBox="1"/>
          <p:nvPr/>
        </p:nvSpPr>
        <p:spPr>
          <a:xfrm>
            <a:off x="6408200" y="460250"/>
            <a:ext cx="3279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2</a:t>
            </a:r>
            <a:endParaRPr b="0" i="0" sz="2400" u="none" cap="none" strike="noStrike">
              <a:solidFill>
                <a:srgbClr val="FF0000"/>
              </a:solidFill>
              <a:latin typeface="Arial"/>
              <a:ea typeface="Arial"/>
              <a:cs typeface="Arial"/>
              <a:sym typeface="Arial"/>
            </a:endParaRPr>
          </a:p>
        </p:txBody>
      </p:sp>
      <p:sp>
        <p:nvSpPr>
          <p:cNvPr id="697" name="Google Shape;697;p90"/>
          <p:cNvSpPr/>
          <p:nvPr/>
        </p:nvSpPr>
        <p:spPr>
          <a:xfrm>
            <a:off x="307959" y="3819025"/>
            <a:ext cx="5012400" cy="2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90"/>
          <p:cNvSpPr txBox="1"/>
          <p:nvPr/>
        </p:nvSpPr>
        <p:spPr>
          <a:xfrm>
            <a:off x="1728075" y="3302963"/>
            <a:ext cx="3279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3</a:t>
            </a:r>
            <a:endParaRPr b="0" i="0" sz="2400" u="none" cap="none" strike="noStrike">
              <a:solidFill>
                <a:srgbClr val="FF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pic>
        <p:nvPicPr>
          <p:cNvPr id="703" name="Google Shape;703;p91"/>
          <p:cNvPicPr preferRelativeResize="0"/>
          <p:nvPr/>
        </p:nvPicPr>
        <p:blipFill rotWithShape="1">
          <a:blip r:embed="rId3">
            <a:alphaModFix/>
          </a:blip>
          <a:srcRect b="0" l="0" r="0" t="0"/>
          <a:stretch/>
        </p:blipFill>
        <p:spPr>
          <a:xfrm>
            <a:off x="421709" y="1675550"/>
            <a:ext cx="3518840" cy="2298172"/>
          </a:xfrm>
          <a:prstGeom prst="rect">
            <a:avLst/>
          </a:prstGeom>
          <a:noFill/>
          <a:ln>
            <a:noFill/>
          </a:ln>
        </p:spPr>
      </p:pic>
      <p:sp>
        <p:nvSpPr>
          <p:cNvPr id="704" name="Google Shape;704;p91"/>
          <p:cNvSpPr txBox="1"/>
          <p:nvPr>
            <p:ph idx="1" type="body"/>
          </p:nvPr>
        </p:nvSpPr>
        <p:spPr>
          <a:xfrm>
            <a:off x="387900" y="975375"/>
            <a:ext cx="8520600" cy="6150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lang="zh-TW"/>
              <a:t>觀察網頁結構</a:t>
            </a:r>
            <a:endParaRPr/>
          </a:p>
          <a:p>
            <a:pPr indent="0" lvl="0" marL="0" marR="0" rtl="0" algn="l">
              <a:lnSpc>
                <a:spcPct val="115000"/>
              </a:lnSpc>
              <a:spcBef>
                <a:spcPts val="0"/>
              </a:spcBef>
              <a:spcAft>
                <a:spcPts val="0"/>
              </a:spcAft>
              <a:buClr>
                <a:srgbClr val="000000"/>
              </a:buClr>
              <a:buSzPts val="1800"/>
              <a:buFont typeface="Arial"/>
              <a:buNone/>
            </a:pPr>
            <a:r>
              <a:rPr lang="zh-TW"/>
              <a:t>路線內容在 class=”routeData”的&lt;ul&gt; tag中的 &lt;a&gt; tag</a:t>
            </a:r>
            <a:endParaRPr b="0" i="0" sz="1800" u="none" cap="none" strike="noStrike">
              <a:solidFill>
                <a:srgbClr val="000000"/>
              </a:solidFill>
              <a:latin typeface="Arial"/>
              <a:ea typeface="Arial"/>
              <a:cs typeface="Arial"/>
              <a:sym typeface="Arial"/>
            </a:endParaRPr>
          </a:p>
        </p:txBody>
      </p:sp>
      <p:sp>
        <p:nvSpPr>
          <p:cNvPr id="705" name="Google Shape;705;p91"/>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92"/>
          <p:cNvSpPr txBox="1"/>
          <p:nvPr>
            <p:ph idx="1" type="body"/>
          </p:nvPr>
        </p:nvSpPr>
        <p:spPr>
          <a:xfrm>
            <a:off x="387900" y="975375"/>
            <a:ext cx="8520600" cy="6150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lang="zh-TW"/>
              <a:t>路線內容需要將字串連接且把</a:t>
            </a:r>
            <a:r>
              <a:rPr b="1" lang="zh-TW"/>
              <a:t>\r</a:t>
            </a:r>
            <a:r>
              <a:rPr lang="zh-TW"/>
              <a:t>、</a:t>
            </a:r>
            <a:r>
              <a:rPr b="1" lang="zh-TW"/>
              <a:t>\n</a:t>
            </a:r>
            <a:r>
              <a:rPr lang="zh-TW"/>
              <a:t>去除</a:t>
            </a:r>
            <a:endParaRPr i="0" sz="1800" u="none" cap="none" strike="noStrike">
              <a:solidFill>
                <a:srgbClr val="000000"/>
              </a:solidFill>
            </a:endParaRPr>
          </a:p>
        </p:txBody>
      </p:sp>
      <p:sp>
        <p:nvSpPr>
          <p:cNvPr id="711" name="Google Shape;711;p92"/>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grpSp>
        <p:nvGrpSpPr>
          <p:cNvPr id="712" name="Google Shape;712;p92"/>
          <p:cNvGrpSpPr/>
          <p:nvPr/>
        </p:nvGrpSpPr>
        <p:grpSpPr>
          <a:xfrm>
            <a:off x="387900" y="1275475"/>
            <a:ext cx="6791325" cy="1981200"/>
            <a:chOff x="387900" y="1961275"/>
            <a:chExt cx="6791325" cy="1981200"/>
          </a:xfrm>
        </p:grpSpPr>
        <p:pic>
          <p:nvPicPr>
            <p:cNvPr id="713" name="Google Shape;713;p92"/>
            <p:cNvPicPr preferRelativeResize="0"/>
            <p:nvPr/>
          </p:nvPicPr>
          <p:blipFill rotWithShape="1">
            <a:blip r:embed="rId3">
              <a:alphaModFix/>
            </a:blip>
            <a:srcRect b="0" l="0" r="0" t="0"/>
            <a:stretch/>
          </p:blipFill>
          <p:spPr>
            <a:xfrm>
              <a:off x="387900" y="1961275"/>
              <a:ext cx="6791325" cy="1981200"/>
            </a:xfrm>
            <a:prstGeom prst="rect">
              <a:avLst/>
            </a:prstGeom>
            <a:noFill/>
            <a:ln>
              <a:noFill/>
            </a:ln>
          </p:spPr>
        </p:pic>
        <p:cxnSp>
          <p:nvCxnSpPr>
            <p:cNvPr id="714" name="Google Shape;714;p92"/>
            <p:cNvCxnSpPr/>
            <p:nvPr/>
          </p:nvCxnSpPr>
          <p:spPr>
            <a:xfrm>
              <a:off x="1042150" y="3914775"/>
              <a:ext cx="1369800" cy="0"/>
            </a:xfrm>
            <a:prstGeom prst="straightConnector1">
              <a:avLst/>
            </a:prstGeom>
            <a:noFill/>
            <a:ln cap="flat" cmpd="sng" w="28575">
              <a:solidFill>
                <a:srgbClr val="FF0000"/>
              </a:solidFill>
              <a:prstDash val="solid"/>
              <a:round/>
              <a:headEnd len="sm" w="sm" type="none"/>
              <a:tailEnd len="sm" w="sm" type="none"/>
            </a:ln>
          </p:spPr>
        </p:cxnSp>
        <p:cxnSp>
          <p:nvCxnSpPr>
            <p:cNvPr id="715" name="Google Shape;715;p92"/>
            <p:cNvCxnSpPr/>
            <p:nvPr/>
          </p:nvCxnSpPr>
          <p:spPr>
            <a:xfrm>
              <a:off x="2614325" y="3914775"/>
              <a:ext cx="4311000" cy="0"/>
            </a:xfrm>
            <a:prstGeom prst="straightConnector1">
              <a:avLst/>
            </a:prstGeom>
            <a:noFill/>
            <a:ln cap="flat" cmpd="sng" w="28575">
              <a:solidFill>
                <a:srgbClr val="FF0000"/>
              </a:solidFill>
              <a:prstDash val="solid"/>
              <a:round/>
              <a:headEnd len="sm" w="sm" type="none"/>
              <a:tailEnd len="sm" w="sm" type="none"/>
            </a:ln>
          </p:spPr>
        </p:cxnSp>
      </p:grpSp>
      <p:pic>
        <p:nvPicPr>
          <p:cNvPr id="716" name="Google Shape;716;p92"/>
          <p:cNvPicPr preferRelativeResize="0"/>
          <p:nvPr/>
        </p:nvPicPr>
        <p:blipFill rotWithShape="1">
          <a:blip r:embed="rId4">
            <a:alphaModFix/>
          </a:blip>
          <a:srcRect b="0" l="0" r="0" t="0"/>
          <a:stretch/>
        </p:blipFill>
        <p:spPr>
          <a:xfrm>
            <a:off x="387900" y="3481375"/>
            <a:ext cx="6575125" cy="1156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93"/>
          <p:cNvSpPr txBox="1"/>
          <p:nvPr>
            <p:ph idx="1" type="body"/>
          </p:nvPr>
        </p:nvSpPr>
        <p:spPr>
          <a:xfrm>
            <a:off x="387900" y="975375"/>
            <a:ext cx="8520600" cy="6150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lang="zh-TW"/>
              <a:t>裝在pandas DataFrame中存成csv</a:t>
            </a:r>
            <a:endParaRPr i="0" sz="1800" u="none" cap="none" strike="noStrike">
              <a:solidFill>
                <a:srgbClr val="000000"/>
              </a:solidFill>
            </a:endParaRPr>
          </a:p>
        </p:txBody>
      </p:sp>
      <p:sp>
        <p:nvSpPr>
          <p:cNvPr id="722" name="Google Shape;722;p93"/>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pic>
        <p:nvPicPr>
          <p:cNvPr id="723" name="Google Shape;723;p93"/>
          <p:cNvPicPr preferRelativeResize="0"/>
          <p:nvPr/>
        </p:nvPicPr>
        <p:blipFill rotWithShape="1">
          <a:blip r:embed="rId3">
            <a:alphaModFix/>
          </a:blip>
          <a:srcRect b="0" l="0" r="0" t="0"/>
          <a:stretch/>
        </p:blipFill>
        <p:spPr>
          <a:xfrm>
            <a:off x="2604012" y="1295675"/>
            <a:ext cx="3935975" cy="3633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94"/>
          <p:cNvSpPr txBox="1"/>
          <p:nvPr>
            <p:ph type="ctrTitle"/>
          </p:nvPr>
        </p:nvSpPr>
        <p:spPr>
          <a:xfrm>
            <a:off x="2857500" y="1679600"/>
            <a:ext cx="3505200" cy="1784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4000"/>
              <a:buFont typeface="Helvetica Neue"/>
              <a:buNone/>
            </a:pPr>
            <a:r>
              <a:rPr b="1" i="0" lang="zh-TW" sz="4000" u="none" cap="none" strike="noStrike">
                <a:solidFill>
                  <a:srgbClr val="FFFFFF"/>
                </a:solidFill>
                <a:latin typeface="Helvetica Neue"/>
                <a:ea typeface="Helvetica Neue"/>
                <a:cs typeface="Helvetica Neue"/>
                <a:sym typeface="Helvetica Neue"/>
              </a:rPr>
              <a:t>非文字靜態網站爬蟲</a:t>
            </a:r>
            <a:endParaRPr b="1" i="0" sz="4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95"/>
          <p:cNvSpPr txBox="1"/>
          <p:nvPr>
            <p:ph type="title"/>
          </p:nvPr>
        </p:nvSpPr>
        <p:spPr>
          <a:xfrm>
            <a:off x="3019425" y="1662150"/>
            <a:ext cx="3105300" cy="1819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1" i="0" lang="zh-TW" sz="4000" u="none" cap="none" strike="noStrike">
                <a:solidFill>
                  <a:schemeClr val="dk2"/>
                </a:solidFill>
                <a:latin typeface="Helvetica Neue"/>
                <a:ea typeface="Helvetica Neue"/>
                <a:cs typeface="Helvetica Neue"/>
                <a:sym typeface="Helvetica Neue"/>
              </a:rPr>
              <a:t>圖片爬蟲</a:t>
            </a:r>
            <a:endParaRPr b="1" i="0" sz="4000" u="none" cap="none" strike="noStrike">
              <a:solidFill>
                <a:schemeClr val="dk2"/>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96"/>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影片</a:t>
            </a:r>
            <a:endParaRPr b="0" i="0" sz="3600" u="none" cap="none" strike="noStrike">
              <a:solidFill>
                <a:srgbClr val="000000"/>
              </a:solidFill>
              <a:latin typeface="Helvetica Neue"/>
              <a:ea typeface="Helvetica Neue"/>
              <a:cs typeface="Helvetica Neue"/>
              <a:sym typeface="Helvetica Neue"/>
            </a:endParaRPr>
          </a:p>
        </p:txBody>
      </p:sp>
      <p:sp>
        <p:nvSpPr>
          <p:cNvPr id="739" name="Google Shape;739;p96"/>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40" name="Google Shape;740;p96" title="Python 爬蟲 Section2_0_image_slide.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97"/>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觀察圖片 Tag</a:t>
            </a:r>
            <a:endParaRPr b="0" i="0" sz="3600" u="none" cap="none" strike="noStrike">
              <a:solidFill>
                <a:srgbClr val="000000"/>
              </a:solidFill>
              <a:latin typeface="Helvetica Neue"/>
              <a:ea typeface="Helvetica Neue"/>
              <a:cs typeface="Helvetica Neue"/>
              <a:sym typeface="Helvetica Neue"/>
            </a:endParaRPr>
          </a:p>
        </p:txBody>
      </p:sp>
      <p:sp>
        <p:nvSpPr>
          <p:cNvPr id="746" name="Google Shape;746;p97"/>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以</a:t>
            </a:r>
            <a:r>
              <a:rPr b="0" i="0" lang="zh-TW" sz="1800" u="sng" cap="none" strike="noStrike">
                <a:solidFill>
                  <a:schemeClr val="hlink"/>
                </a:solidFill>
                <a:latin typeface="Arial"/>
                <a:ea typeface="Arial"/>
                <a:cs typeface="Arial"/>
                <a:sym typeface="Arial"/>
                <a:hlinkClick r:id="rId3"/>
              </a:rPr>
              <a:t>故事</a:t>
            </a:r>
            <a:r>
              <a:rPr b="0" i="0" lang="zh-TW" sz="1800" u="none" cap="none" strike="noStrike">
                <a:solidFill>
                  <a:srgbClr val="000000"/>
                </a:solidFill>
                <a:latin typeface="Arial"/>
                <a:ea typeface="Arial"/>
                <a:cs typeface="Arial"/>
                <a:sym typeface="Arial"/>
              </a:rPr>
              <a:t>網站為例，我們一樣先透過開發者工具來檢查目標圖片 Tag</a:t>
            </a:r>
            <a:endParaRPr b="0" i="0" sz="1800" u="none" cap="none" strike="noStrike">
              <a:solidFill>
                <a:srgbClr val="000000"/>
              </a:solidFill>
              <a:latin typeface="Arial"/>
              <a:ea typeface="Arial"/>
              <a:cs typeface="Arial"/>
              <a:sym typeface="Arial"/>
            </a:endParaRPr>
          </a:p>
        </p:txBody>
      </p:sp>
      <p:pic>
        <p:nvPicPr>
          <p:cNvPr id="747" name="Google Shape;747;p97"/>
          <p:cNvPicPr preferRelativeResize="0"/>
          <p:nvPr/>
        </p:nvPicPr>
        <p:blipFill rotWithShape="1">
          <a:blip r:embed="rId4">
            <a:alphaModFix/>
          </a:blip>
          <a:srcRect b="0" l="0" r="0" t="0"/>
          <a:stretch/>
        </p:blipFill>
        <p:spPr>
          <a:xfrm>
            <a:off x="3853846" y="1922638"/>
            <a:ext cx="4773950" cy="1376975"/>
          </a:xfrm>
          <a:prstGeom prst="rect">
            <a:avLst/>
          </a:prstGeom>
          <a:noFill/>
          <a:ln cap="flat" cmpd="sng" w="9525">
            <a:solidFill>
              <a:srgbClr val="595959"/>
            </a:solidFill>
            <a:prstDash val="solid"/>
            <a:round/>
            <a:headEnd len="sm" w="sm" type="none"/>
            <a:tailEnd len="sm" w="sm" type="none"/>
          </a:ln>
        </p:spPr>
      </p:pic>
      <p:pic>
        <p:nvPicPr>
          <p:cNvPr id="748" name="Google Shape;748;p97"/>
          <p:cNvPicPr preferRelativeResize="0"/>
          <p:nvPr/>
        </p:nvPicPr>
        <p:blipFill rotWithShape="1">
          <a:blip r:embed="rId5">
            <a:alphaModFix/>
          </a:blip>
          <a:srcRect b="0" l="0" r="0" t="0"/>
          <a:stretch/>
        </p:blipFill>
        <p:spPr>
          <a:xfrm>
            <a:off x="516200" y="2827913"/>
            <a:ext cx="2251800" cy="669637"/>
          </a:xfrm>
          <a:prstGeom prst="rect">
            <a:avLst/>
          </a:prstGeom>
          <a:noFill/>
          <a:ln>
            <a:noFill/>
          </a:ln>
        </p:spPr>
      </p:pic>
      <p:pic>
        <p:nvPicPr>
          <p:cNvPr id="749" name="Google Shape;749;p97"/>
          <p:cNvPicPr preferRelativeResize="0"/>
          <p:nvPr/>
        </p:nvPicPr>
        <p:blipFill rotWithShape="1">
          <a:blip r:embed="rId6">
            <a:alphaModFix/>
          </a:blip>
          <a:srcRect b="0" l="0" r="0" t="0"/>
          <a:stretch/>
        </p:blipFill>
        <p:spPr>
          <a:xfrm>
            <a:off x="4138250" y="3512325"/>
            <a:ext cx="4205150" cy="895975"/>
          </a:xfrm>
          <a:prstGeom prst="rect">
            <a:avLst/>
          </a:prstGeom>
          <a:noFill/>
          <a:ln cap="flat" cmpd="sng" w="9525">
            <a:solidFill>
              <a:srgbClr val="595959"/>
            </a:solidFill>
            <a:prstDash val="solid"/>
            <a:round/>
            <a:headEnd len="sm" w="sm" type="none"/>
            <a:tailEnd len="sm" w="sm" type="none"/>
          </a:ln>
        </p:spPr>
      </p:pic>
      <p:cxnSp>
        <p:nvCxnSpPr>
          <p:cNvPr id="750" name="Google Shape;750;p97"/>
          <p:cNvCxnSpPr>
            <a:stCxn id="747" idx="1"/>
            <a:endCxn id="748" idx="0"/>
          </p:cNvCxnSpPr>
          <p:nvPr/>
        </p:nvCxnSpPr>
        <p:spPr>
          <a:xfrm flipH="1">
            <a:off x="1642246" y="2611126"/>
            <a:ext cx="2211600" cy="216900"/>
          </a:xfrm>
          <a:prstGeom prst="curvedConnector2">
            <a:avLst/>
          </a:prstGeom>
          <a:noFill/>
          <a:ln cap="flat" cmpd="sng" w="9525">
            <a:solidFill>
              <a:schemeClr val="dk2"/>
            </a:solidFill>
            <a:prstDash val="solid"/>
            <a:round/>
            <a:headEnd len="sm" w="sm" type="none"/>
            <a:tailEnd len="med" w="med" type="triangle"/>
          </a:ln>
        </p:spPr>
      </p:cxnSp>
      <p:cxnSp>
        <p:nvCxnSpPr>
          <p:cNvPr id="751" name="Google Shape;751;p97"/>
          <p:cNvCxnSpPr>
            <a:stCxn id="748" idx="2"/>
            <a:endCxn id="749" idx="1"/>
          </p:cNvCxnSpPr>
          <p:nvPr/>
        </p:nvCxnSpPr>
        <p:spPr>
          <a:xfrm flipH="1" rot="-5400000">
            <a:off x="2658650" y="2481000"/>
            <a:ext cx="462900" cy="2496000"/>
          </a:xfrm>
          <a:prstGeom prst="curvedConnector2">
            <a:avLst/>
          </a:prstGeom>
          <a:noFill/>
          <a:ln cap="flat" cmpd="sng" w="9525">
            <a:solidFill>
              <a:schemeClr val="dk2"/>
            </a:solidFill>
            <a:prstDash val="solid"/>
            <a:round/>
            <a:headEnd len="sm" w="sm" type="none"/>
            <a:tailEnd len="med" w="med" type="triangle"/>
          </a:ln>
        </p:spPr>
      </p:cxnSp>
      <p:sp>
        <p:nvSpPr>
          <p:cNvPr id="752" name="Google Shape;752;p97"/>
          <p:cNvSpPr/>
          <p:nvPr/>
        </p:nvSpPr>
        <p:spPr>
          <a:xfrm>
            <a:off x="5129600" y="3885425"/>
            <a:ext cx="3213900" cy="29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97"/>
          <p:cNvSpPr txBox="1"/>
          <p:nvPr/>
        </p:nvSpPr>
        <p:spPr>
          <a:xfrm>
            <a:off x="4147500" y="4504050"/>
            <a:ext cx="420510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Tag 本身不包含圖片資訊，而是以圖片位置代替</a:t>
            </a:r>
            <a:endParaRPr b="0" i="0" sz="1400" u="none" cap="none" strike="noStrike">
              <a:solidFill>
                <a:srgbClr val="FF0000"/>
              </a:solidFill>
              <a:latin typeface="Arial"/>
              <a:ea typeface="Arial"/>
              <a:cs typeface="Arial"/>
              <a:sym typeface="Arial"/>
            </a:endParaRPr>
          </a:p>
        </p:txBody>
      </p:sp>
      <p:cxnSp>
        <p:nvCxnSpPr>
          <p:cNvPr id="754" name="Google Shape;754;p97"/>
          <p:cNvCxnSpPr>
            <a:stCxn id="752" idx="2"/>
            <a:endCxn id="753" idx="0"/>
          </p:cNvCxnSpPr>
          <p:nvPr/>
        </p:nvCxnSpPr>
        <p:spPr>
          <a:xfrm rot="5400000">
            <a:off x="6333350" y="4100825"/>
            <a:ext cx="319800" cy="486600"/>
          </a:xfrm>
          <a:prstGeom prst="curvedConnector3">
            <a:avLst>
              <a:gd fmla="val 50004" name="adj1"/>
            </a:avLst>
          </a:prstGeom>
          <a:noFill/>
          <a:ln cap="flat" cmpd="sng" w="9525">
            <a:solidFill>
              <a:srgbClr val="FF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98"/>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文字爬蟲流程</a:t>
            </a:r>
            <a:endParaRPr b="0" i="0" sz="3600" u="none" cap="none" strike="noStrike">
              <a:solidFill>
                <a:srgbClr val="000000"/>
              </a:solidFill>
              <a:latin typeface="Helvetica Neue"/>
              <a:ea typeface="Helvetica Neue"/>
              <a:cs typeface="Helvetica Neue"/>
              <a:sym typeface="Helvetica Neue"/>
            </a:endParaRPr>
          </a:p>
        </p:txBody>
      </p:sp>
      <p:sp>
        <p:nvSpPr>
          <p:cNvPr id="760" name="Google Shape;760;p98"/>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61" name="Google Shape;761;p98"/>
          <p:cNvGrpSpPr/>
          <p:nvPr/>
        </p:nvGrpSpPr>
        <p:grpSpPr>
          <a:xfrm>
            <a:off x="1828337" y="2244125"/>
            <a:ext cx="5487326" cy="874175"/>
            <a:chOff x="1828337" y="2244125"/>
            <a:chExt cx="5487326" cy="874175"/>
          </a:xfrm>
        </p:grpSpPr>
        <p:grpSp>
          <p:nvGrpSpPr>
            <p:cNvPr id="762" name="Google Shape;762;p98"/>
            <p:cNvGrpSpPr/>
            <p:nvPr/>
          </p:nvGrpSpPr>
          <p:grpSpPr>
            <a:xfrm>
              <a:off x="1828337" y="2244125"/>
              <a:ext cx="1011875" cy="874175"/>
              <a:chOff x="1033375" y="2222350"/>
              <a:chExt cx="1011875" cy="874175"/>
            </a:xfrm>
          </p:grpSpPr>
          <p:pic>
            <p:nvPicPr>
              <p:cNvPr id="763" name="Google Shape;763;p98"/>
              <p:cNvPicPr preferRelativeResize="0"/>
              <p:nvPr/>
            </p:nvPicPr>
            <p:blipFill rotWithShape="1">
              <a:blip r:embed="rId3">
                <a:alphaModFix/>
              </a:blip>
              <a:srcRect b="0" l="0" r="0" t="0"/>
              <a:stretch/>
            </p:blipFill>
            <p:spPr>
              <a:xfrm>
                <a:off x="1302650" y="2222350"/>
                <a:ext cx="742600" cy="742600"/>
              </a:xfrm>
              <a:prstGeom prst="rect">
                <a:avLst/>
              </a:prstGeom>
              <a:noFill/>
              <a:ln>
                <a:noFill/>
              </a:ln>
            </p:spPr>
          </p:pic>
          <p:pic>
            <p:nvPicPr>
              <p:cNvPr id="764" name="Google Shape;764;p98"/>
              <p:cNvPicPr preferRelativeResize="0"/>
              <p:nvPr/>
            </p:nvPicPr>
            <p:blipFill rotWithShape="1">
              <a:blip r:embed="rId4">
                <a:alphaModFix/>
              </a:blip>
              <a:srcRect b="0" l="0" r="0" t="0"/>
              <a:stretch/>
            </p:blipFill>
            <p:spPr>
              <a:xfrm>
                <a:off x="1033375" y="2455875"/>
                <a:ext cx="640650" cy="640650"/>
              </a:xfrm>
              <a:prstGeom prst="rect">
                <a:avLst/>
              </a:prstGeom>
              <a:noFill/>
              <a:ln>
                <a:noFill/>
              </a:ln>
            </p:spPr>
          </p:pic>
        </p:grpSp>
        <p:cxnSp>
          <p:nvCxnSpPr>
            <p:cNvPr id="765" name="Google Shape;765;p98"/>
            <p:cNvCxnSpPr/>
            <p:nvPr/>
          </p:nvCxnSpPr>
          <p:spPr>
            <a:xfrm>
              <a:off x="3042100" y="2615425"/>
              <a:ext cx="3111300" cy="10500"/>
            </a:xfrm>
            <a:prstGeom prst="straightConnector1">
              <a:avLst/>
            </a:prstGeom>
            <a:noFill/>
            <a:ln cap="flat" cmpd="sng" w="9525">
              <a:solidFill>
                <a:schemeClr val="dk2"/>
              </a:solidFill>
              <a:prstDash val="solid"/>
              <a:round/>
              <a:headEnd len="sm" w="sm" type="none"/>
              <a:tailEnd len="med" w="med" type="triangle"/>
            </a:ln>
          </p:spPr>
        </p:cxnSp>
        <p:cxnSp>
          <p:nvCxnSpPr>
            <p:cNvPr id="766" name="Google Shape;766;p98"/>
            <p:cNvCxnSpPr/>
            <p:nvPr/>
          </p:nvCxnSpPr>
          <p:spPr>
            <a:xfrm>
              <a:off x="3054680" y="2747575"/>
              <a:ext cx="3041100" cy="9600"/>
            </a:xfrm>
            <a:prstGeom prst="straightConnector1">
              <a:avLst/>
            </a:prstGeom>
            <a:noFill/>
            <a:ln cap="flat" cmpd="sng" w="9525">
              <a:solidFill>
                <a:schemeClr val="dk2"/>
              </a:solidFill>
              <a:prstDash val="solid"/>
              <a:round/>
              <a:headEnd len="med" w="med" type="triangle"/>
              <a:tailEnd len="sm" w="sm" type="none"/>
            </a:ln>
          </p:spPr>
        </p:cxnSp>
        <p:pic>
          <p:nvPicPr>
            <p:cNvPr id="767" name="Google Shape;767;p98"/>
            <p:cNvPicPr preferRelativeResize="0"/>
            <p:nvPr/>
          </p:nvPicPr>
          <p:blipFill rotWithShape="1">
            <a:blip r:embed="rId5">
              <a:alphaModFix/>
            </a:blip>
            <a:srcRect b="0" l="0" r="0" t="0"/>
            <a:stretch/>
          </p:blipFill>
          <p:spPr>
            <a:xfrm>
              <a:off x="4285338" y="2249375"/>
              <a:ext cx="742600" cy="742600"/>
            </a:xfrm>
            <a:prstGeom prst="rect">
              <a:avLst/>
            </a:prstGeom>
            <a:noFill/>
            <a:ln>
              <a:noFill/>
            </a:ln>
          </p:spPr>
        </p:pic>
        <p:grpSp>
          <p:nvGrpSpPr>
            <p:cNvPr id="768" name="Google Shape;768;p98"/>
            <p:cNvGrpSpPr/>
            <p:nvPr/>
          </p:nvGrpSpPr>
          <p:grpSpPr>
            <a:xfrm>
              <a:off x="6339288" y="2244125"/>
              <a:ext cx="976375" cy="874175"/>
              <a:chOff x="5849125" y="2222350"/>
              <a:chExt cx="976375" cy="874175"/>
            </a:xfrm>
          </p:grpSpPr>
          <p:pic>
            <p:nvPicPr>
              <p:cNvPr id="769" name="Google Shape;769;p98"/>
              <p:cNvPicPr preferRelativeResize="0"/>
              <p:nvPr/>
            </p:nvPicPr>
            <p:blipFill rotWithShape="1">
              <a:blip r:embed="rId3">
                <a:alphaModFix/>
              </a:blip>
              <a:srcRect b="0" l="0" r="0" t="0"/>
              <a:stretch/>
            </p:blipFill>
            <p:spPr>
              <a:xfrm>
                <a:off x="6082900" y="2222350"/>
                <a:ext cx="742600" cy="742600"/>
              </a:xfrm>
              <a:prstGeom prst="rect">
                <a:avLst/>
              </a:prstGeom>
              <a:noFill/>
              <a:ln>
                <a:noFill/>
              </a:ln>
            </p:spPr>
          </p:pic>
          <p:pic>
            <p:nvPicPr>
              <p:cNvPr id="770" name="Google Shape;770;p98"/>
              <p:cNvPicPr preferRelativeResize="0"/>
              <p:nvPr/>
            </p:nvPicPr>
            <p:blipFill rotWithShape="1">
              <a:blip r:embed="rId6">
                <a:alphaModFix/>
              </a:blip>
              <a:srcRect b="0" l="0" r="0" t="0"/>
              <a:stretch/>
            </p:blipFill>
            <p:spPr>
              <a:xfrm>
                <a:off x="5849125" y="2455875"/>
                <a:ext cx="640650" cy="640650"/>
              </a:xfrm>
              <a:prstGeom prst="rect">
                <a:avLst/>
              </a:prstGeom>
              <a:noFill/>
              <a:ln>
                <a:noFill/>
              </a:ln>
            </p:spPr>
          </p:pic>
        </p:grpSp>
      </p:grpSp>
      <p:pic>
        <p:nvPicPr>
          <p:cNvPr id="771" name="Google Shape;771;p98"/>
          <p:cNvPicPr preferRelativeResize="0"/>
          <p:nvPr/>
        </p:nvPicPr>
        <p:blipFill rotWithShape="1">
          <a:blip r:embed="rId7">
            <a:alphaModFix/>
          </a:blip>
          <a:srcRect b="0" l="0" r="0" t="0"/>
          <a:stretch/>
        </p:blipFill>
        <p:spPr>
          <a:xfrm>
            <a:off x="3463675" y="2936275"/>
            <a:ext cx="572700" cy="572700"/>
          </a:xfrm>
          <a:prstGeom prst="rect">
            <a:avLst/>
          </a:prstGeom>
          <a:noFill/>
          <a:ln>
            <a:noFill/>
          </a:ln>
        </p:spPr>
      </p:pic>
      <p:sp>
        <p:nvSpPr>
          <p:cNvPr id="772" name="Google Shape;772;p98"/>
          <p:cNvSpPr txBox="1"/>
          <p:nvPr/>
        </p:nvSpPr>
        <p:spPr>
          <a:xfrm>
            <a:off x="3270475" y="2077675"/>
            <a:ext cx="959100" cy="4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請求查看 html</a:t>
            </a:r>
            <a:endParaRPr b="0" i="0" sz="1400" u="none" cap="none" strike="noStrike">
              <a:solidFill>
                <a:srgbClr val="000000"/>
              </a:solidFill>
              <a:latin typeface="Arial"/>
              <a:ea typeface="Arial"/>
              <a:cs typeface="Arial"/>
              <a:sym typeface="Arial"/>
            </a:endParaRPr>
          </a:p>
        </p:txBody>
      </p:sp>
      <p:pic>
        <p:nvPicPr>
          <p:cNvPr id="773" name="Google Shape;773;p98"/>
          <p:cNvPicPr preferRelativeResize="0"/>
          <p:nvPr/>
        </p:nvPicPr>
        <p:blipFill rotWithShape="1">
          <a:blip r:embed="rId7">
            <a:alphaModFix/>
          </a:blip>
          <a:srcRect b="0" l="0" r="0" t="0"/>
          <a:stretch/>
        </p:blipFill>
        <p:spPr>
          <a:xfrm>
            <a:off x="5292475" y="2936275"/>
            <a:ext cx="572700" cy="572700"/>
          </a:xfrm>
          <a:prstGeom prst="rect">
            <a:avLst/>
          </a:prstGeom>
          <a:noFill/>
          <a:ln>
            <a:noFill/>
          </a:ln>
        </p:spPr>
      </p:pic>
      <p:sp>
        <p:nvSpPr>
          <p:cNvPr id="774" name="Google Shape;774;p98"/>
          <p:cNvSpPr txBox="1"/>
          <p:nvPr/>
        </p:nvSpPr>
        <p:spPr>
          <a:xfrm>
            <a:off x="5099275" y="2077675"/>
            <a:ext cx="959100" cy="4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請求查看 html</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5"/>
          <p:cNvSpPr txBox="1"/>
          <p:nvPr>
            <p:ph type="ctrTitle"/>
          </p:nvPr>
        </p:nvSpPr>
        <p:spPr>
          <a:xfrm>
            <a:off x="2857500" y="1679600"/>
            <a:ext cx="3505200" cy="1784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chemeClr val="dk1"/>
              </a:buClr>
              <a:buSzPts val="1100"/>
              <a:buFont typeface="Arial"/>
              <a:buNone/>
            </a:pPr>
            <a:r>
              <a:rPr b="1" i="0" lang="zh-TW" sz="4000" u="none" cap="none" strike="noStrike">
                <a:solidFill>
                  <a:schemeClr val="lt1"/>
                </a:solidFill>
                <a:latin typeface="Helvetica Neue"/>
                <a:ea typeface="Helvetica Neue"/>
                <a:cs typeface="Helvetica Neue"/>
                <a:sym typeface="Helvetica Neue"/>
              </a:rPr>
              <a:t>爬蟲入門</a:t>
            </a:r>
            <a:endParaRPr b="1" i="0" sz="4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99"/>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文字爬蟲流程</a:t>
            </a:r>
            <a:endParaRPr b="0" i="0" sz="3600" u="none" cap="none" strike="noStrike">
              <a:solidFill>
                <a:srgbClr val="000000"/>
              </a:solidFill>
              <a:latin typeface="Helvetica Neue"/>
              <a:ea typeface="Helvetica Neue"/>
              <a:cs typeface="Helvetica Neue"/>
              <a:sym typeface="Helvetica Neue"/>
            </a:endParaRPr>
          </a:p>
        </p:txBody>
      </p:sp>
      <p:sp>
        <p:nvSpPr>
          <p:cNvPr id="780" name="Google Shape;780;p99"/>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81" name="Google Shape;781;p99"/>
          <p:cNvPicPr preferRelativeResize="0"/>
          <p:nvPr/>
        </p:nvPicPr>
        <p:blipFill rotWithShape="1">
          <a:blip r:embed="rId3">
            <a:alphaModFix/>
          </a:blip>
          <a:srcRect b="0" l="0" r="0" t="0"/>
          <a:stretch/>
        </p:blipFill>
        <p:spPr>
          <a:xfrm>
            <a:off x="3090225" y="1465825"/>
            <a:ext cx="404550" cy="404550"/>
          </a:xfrm>
          <a:prstGeom prst="rect">
            <a:avLst/>
          </a:prstGeom>
          <a:noFill/>
          <a:ln>
            <a:noFill/>
          </a:ln>
        </p:spPr>
      </p:pic>
      <p:sp>
        <p:nvSpPr>
          <p:cNvPr id="782" name="Google Shape;782;p99"/>
          <p:cNvSpPr txBox="1"/>
          <p:nvPr/>
        </p:nvSpPr>
        <p:spPr>
          <a:xfrm>
            <a:off x="4241950" y="1753375"/>
            <a:ext cx="1327500" cy="34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zh-TW" sz="1400" u="none" cap="none" strike="noStrike">
                <a:solidFill>
                  <a:schemeClr val="dk2"/>
                </a:solidFill>
                <a:latin typeface="Arial"/>
                <a:ea typeface="Arial"/>
                <a:cs typeface="Arial"/>
                <a:sym typeface="Arial"/>
              </a:rPr>
              <a:t>Beautifulsoup</a:t>
            </a:r>
            <a:endParaRPr b="0" i="0" sz="1400" u="none" cap="none" strike="noStrike">
              <a:solidFill>
                <a:schemeClr val="dk2"/>
              </a:solidFill>
              <a:latin typeface="Arial"/>
              <a:ea typeface="Arial"/>
              <a:cs typeface="Arial"/>
              <a:sym typeface="Arial"/>
            </a:endParaRPr>
          </a:p>
        </p:txBody>
      </p:sp>
      <p:grpSp>
        <p:nvGrpSpPr>
          <p:cNvPr id="783" name="Google Shape;783;p99"/>
          <p:cNvGrpSpPr/>
          <p:nvPr/>
        </p:nvGrpSpPr>
        <p:grpSpPr>
          <a:xfrm>
            <a:off x="1828337" y="2244125"/>
            <a:ext cx="1011875" cy="874175"/>
            <a:chOff x="1033375" y="2222350"/>
            <a:chExt cx="1011875" cy="874175"/>
          </a:xfrm>
        </p:grpSpPr>
        <p:pic>
          <p:nvPicPr>
            <p:cNvPr id="784" name="Google Shape;784;p99"/>
            <p:cNvPicPr preferRelativeResize="0"/>
            <p:nvPr/>
          </p:nvPicPr>
          <p:blipFill rotWithShape="1">
            <a:blip r:embed="rId4">
              <a:alphaModFix/>
            </a:blip>
            <a:srcRect b="0" l="0" r="0" t="0"/>
            <a:stretch/>
          </p:blipFill>
          <p:spPr>
            <a:xfrm>
              <a:off x="1302650" y="2222350"/>
              <a:ext cx="742600" cy="742600"/>
            </a:xfrm>
            <a:prstGeom prst="rect">
              <a:avLst/>
            </a:prstGeom>
            <a:noFill/>
            <a:ln>
              <a:noFill/>
            </a:ln>
          </p:spPr>
        </p:pic>
        <p:pic>
          <p:nvPicPr>
            <p:cNvPr id="785" name="Google Shape;785;p99"/>
            <p:cNvPicPr preferRelativeResize="0"/>
            <p:nvPr/>
          </p:nvPicPr>
          <p:blipFill rotWithShape="1">
            <a:blip r:embed="rId5">
              <a:alphaModFix/>
            </a:blip>
            <a:srcRect b="0" l="0" r="0" t="0"/>
            <a:stretch/>
          </p:blipFill>
          <p:spPr>
            <a:xfrm>
              <a:off x="1033375" y="2455875"/>
              <a:ext cx="640650" cy="640650"/>
            </a:xfrm>
            <a:prstGeom prst="rect">
              <a:avLst/>
            </a:prstGeom>
            <a:noFill/>
            <a:ln>
              <a:noFill/>
            </a:ln>
          </p:spPr>
        </p:pic>
      </p:grpSp>
      <p:cxnSp>
        <p:nvCxnSpPr>
          <p:cNvPr id="786" name="Google Shape;786;p99"/>
          <p:cNvCxnSpPr>
            <a:stCxn id="784" idx="0"/>
            <a:endCxn id="782" idx="1"/>
          </p:cNvCxnSpPr>
          <p:nvPr/>
        </p:nvCxnSpPr>
        <p:spPr>
          <a:xfrm rot="-5400000">
            <a:off x="3197012" y="1199225"/>
            <a:ext cx="316800" cy="1773000"/>
          </a:xfrm>
          <a:prstGeom prst="curvedConnector2">
            <a:avLst/>
          </a:prstGeom>
          <a:noFill/>
          <a:ln cap="flat" cmpd="sng" w="9525">
            <a:solidFill>
              <a:schemeClr val="dk2"/>
            </a:solidFill>
            <a:prstDash val="solid"/>
            <a:round/>
            <a:headEnd len="sm" w="sm" type="none"/>
            <a:tailEnd len="med" w="med" type="triangle"/>
          </a:ln>
        </p:spPr>
      </p:cxnSp>
      <p:sp>
        <p:nvSpPr>
          <p:cNvPr id="787" name="Google Shape;787;p99"/>
          <p:cNvSpPr txBox="1"/>
          <p:nvPr/>
        </p:nvSpPr>
        <p:spPr>
          <a:xfrm>
            <a:off x="3090225" y="2089875"/>
            <a:ext cx="667800" cy="34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Parse</a:t>
            </a:r>
            <a:endParaRPr b="0" i="0" sz="1400" u="none" cap="none" strike="noStrike">
              <a:solidFill>
                <a:schemeClr val="dk2"/>
              </a:solidFill>
              <a:latin typeface="Arial"/>
              <a:ea typeface="Arial"/>
              <a:cs typeface="Arial"/>
              <a:sym typeface="Arial"/>
            </a:endParaRPr>
          </a:p>
        </p:txBody>
      </p:sp>
      <p:sp>
        <p:nvSpPr>
          <p:cNvPr id="788" name="Google Shape;788;p99"/>
          <p:cNvSpPr txBox="1"/>
          <p:nvPr/>
        </p:nvSpPr>
        <p:spPr>
          <a:xfrm>
            <a:off x="4241950" y="2453550"/>
            <a:ext cx="1327500" cy="34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定位目標 tag</a:t>
            </a:r>
            <a:endParaRPr b="0" i="0" sz="1400" u="none" cap="none" strike="noStrike">
              <a:solidFill>
                <a:schemeClr val="dk2"/>
              </a:solidFill>
              <a:latin typeface="Arial"/>
              <a:ea typeface="Arial"/>
              <a:cs typeface="Arial"/>
              <a:sym typeface="Arial"/>
            </a:endParaRPr>
          </a:p>
        </p:txBody>
      </p:sp>
      <p:sp>
        <p:nvSpPr>
          <p:cNvPr id="789" name="Google Shape;789;p99"/>
          <p:cNvSpPr txBox="1"/>
          <p:nvPr/>
        </p:nvSpPr>
        <p:spPr>
          <a:xfrm>
            <a:off x="3838750" y="3153725"/>
            <a:ext cx="2133900" cy="34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透過 .text 取得文字資訊</a:t>
            </a:r>
            <a:endParaRPr b="0" i="0" sz="1400" u="none" cap="none" strike="noStrike">
              <a:solidFill>
                <a:schemeClr val="dk2"/>
              </a:solidFill>
              <a:latin typeface="Arial"/>
              <a:ea typeface="Arial"/>
              <a:cs typeface="Arial"/>
              <a:sym typeface="Arial"/>
            </a:endParaRPr>
          </a:p>
        </p:txBody>
      </p:sp>
      <p:cxnSp>
        <p:nvCxnSpPr>
          <p:cNvPr id="790" name="Google Shape;790;p99"/>
          <p:cNvCxnSpPr>
            <a:stCxn id="782" idx="2"/>
            <a:endCxn id="788" idx="0"/>
          </p:cNvCxnSpPr>
          <p:nvPr/>
        </p:nvCxnSpPr>
        <p:spPr>
          <a:xfrm>
            <a:off x="4905700" y="2101075"/>
            <a:ext cx="0" cy="352500"/>
          </a:xfrm>
          <a:prstGeom prst="straightConnector1">
            <a:avLst/>
          </a:prstGeom>
          <a:noFill/>
          <a:ln cap="flat" cmpd="sng" w="9525">
            <a:solidFill>
              <a:schemeClr val="dk2"/>
            </a:solidFill>
            <a:prstDash val="solid"/>
            <a:round/>
            <a:headEnd len="sm" w="sm" type="none"/>
            <a:tailEnd len="med" w="med" type="triangle"/>
          </a:ln>
        </p:spPr>
      </p:cxnSp>
      <p:cxnSp>
        <p:nvCxnSpPr>
          <p:cNvPr id="791" name="Google Shape;791;p99"/>
          <p:cNvCxnSpPr>
            <a:stCxn id="788" idx="2"/>
            <a:endCxn id="789" idx="0"/>
          </p:cNvCxnSpPr>
          <p:nvPr/>
        </p:nvCxnSpPr>
        <p:spPr>
          <a:xfrm>
            <a:off x="4905700" y="2801250"/>
            <a:ext cx="0" cy="352500"/>
          </a:xfrm>
          <a:prstGeom prst="straightConnector1">
            <a:avLst/>
          </a:prstGeom>
          <a:noFill/>
          <a:ln cap="flat" cmpd="sng" w="9525">
            <a:solidFill>
              <a:schemeClr val="dk2"/>
            </a:solidFill>
            <a:prstDash val="solid"/>
            <a:round/>
            <a:headEnd len="sm" w="sm" type="none"/>
            <a:tailEnd len="med" w="med" type="triangle"/>
          </a:ln>
        </p:spPr>
      </p:cxnSp>
      <p:cxnSp>
        <p:nvCxnSpPr>
          <p:cNvPr id="792" name="Google Shape;792;p99"/>
          <p:cNvCxnSpPr>
            <a:stCxn id="789" idx="2"/>
            <a:endCxn id="793" idx="0"/>
          </p:cNvCxnSpPr>
          <p:nvPr/>
        </p:nvCxnSpPr>
        <p:spPr>
          <a:xfrm>
            <a:off x="4905700" y="3501425"/>
            <a:ext cx="0" cy="352500"/>
          </a:xfrm>
          <a:prstGeom prst="straightConnector1">
            <a:avLst/>
          </a:prstGeom>
          <a:noFill/>
          <a:ln cap="flat" cmpd="sng" w="9525">
            <a:solidFill>
              <a:schemeClr val="dk2"/>
            </a:solidFill>
            <a:prstDash val="solid"/>
            <a:round/>
            <a:headEnd len="sm" w="sm" type="none"/>
            <a:tailEnd len="med" w="med" type="triangle"/>
          </a:ln>
        </p:spPr>
      </p:cxnSp>
      <p:pic>
        <p:nvPicPr>
          <p:cNvPr id="794" name="Google Shape;794;p99"/>
          <p:cNvPicPr preferRelativeResize="0"/>
          <p:nvPr/>
        </p:nvPicPr>
        <p:blipFill rotWithShape="1">
          <a:blip r:embed="rId6">
            <a:alphaModFix/>
          </a:blip>
          <a:srcRect b="0" l="0" r="0" t="0"/>
          <a:stretch/>
        </p:blipFill>
        <p:spPr>
          <a:xfrm>
            <a:off x="5650150" y="2341050"/>
            <a:ext cx="3065008" cy="572700"/>
          </a:xfrm>
          <a:prstGeom prst="rect">
            <a:avLst/>
          </a:prstGeom>
          <a:noFill/>
          <a:ln cap="flat" cmpd="sng" w="9525">
            <a:solidFill>
              <a:srgbClr val="595959"/>
            </a:solidFill>
            <a:prstDash val="solid"/>
            <a:round/>
            <a:headEnd len="sm" w="sm" type="none"/>
            <a:tailEnd len="sm" w="sm" type="none"/>
          </a:ln>
        </p:spPr>
      </p:pic>
      <p:pic>
        <p:nvPicPr>
          <p:cNvPr id="793" name="Google Shape;793;p99"/>
          <p:cNvPicPr preferRelativeResize="0"/>
          <p:nvPr/>
        </p:nvPicPr>
        <p:blipFill rotWithShape="1">
          <a:blip r:embed="rId7">
            <a:alphaModFix/>
          </a:blip>
          <a:srcRect b="0" l="0" r="0" t="0"/>
          <a:stretch/>
        </p:blipFill>
        <p:spPr>
          <a:xfrm>
            <a:off x="2917513" y="3853900"/>
            <a:ext cx="3976368" cy="269825"/>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00"/>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b="0" i="0" lang="zh-TW" sz="3600" u="none" cap="none" strike="noStrike">
                <a:solidFill>
                  <a:srgbClr val="000000"/>
                </a:solidFill>
                <a:latin typeface="Helvetica Neue"/>
                <a:ea typeface="Helvetica Neue"/>
                <a:cs typeface="Helvetica Neue"/>
                <a:sym typeface="Helvetica Neue"/>
              </a:rPr>
              <a:t>圖片爬蟲流程</a:t>
            </a:r>
            <a:endParaRPr b="0" i="0" sz="3600" u="none" cap="none" strike="noStrike">
              <a:solidFill>
                <a:srgbClr val="000000"/>
              </a:solidFill>
              <a:latin typeface="Helvetica Neue"/>
              <a:ea typeface="Helvetica Neue"/>
              <a:cs typeface="Helvetica Neue"/>
              <a:sym typeface="Helvetica Neue"/>
            </a:endParaRPr>
          </a:p>
        </p:txBody>
      </p:sp>
      <p:sp>
        <p:nvSpPr>
          <p:cNvPr id="800" name="Google Shape;800;p100"/>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801" name="Google Shape;801;p100"/>
          <p:cNvGrpSpPr/>
          <p:nvPr/>
        </p:nvGrpSpPr>
        <p:grpSpPr>
          <a:xfrm>
            <a:off x="1828337" y="2244125"/>
            <a:ext cx="5487326" cy="874175"/>
            <a:chOff x="1828337" y="2244125"/>
            <a:chExt cx="5487326" cy="874175"/>
          </a:xfrm>
        </p:grpSpPr>
        <p:grpSp>
          <p:nvGrpSpPr>
            <p:cNvPr id="802" name="Google Shape;802;p100"/>
            <p:cNvGrpSpPr/>
            <p:nvPr/>
          </p:nvGrpSpPr>
          <p:grpSpPr>
            <a:xfrm>
              <a:off x="1828337" y="2244125"/>
              <a:ext cx="1011875" cy="874175"/>
              <a:chOff x="1033375" y="2222350"/>
              <a:chExt cx="1011875" cy="874175"/>
            </a:xfrm>
          </p:grpSpPr>
          <p:pic>
            <p:nvPicPr>
              <p:cNvPr id="803" name="Google Shape;803;p100"/>
              <p:cNvPicPr preferRelativeResize="0"/>
              <p:nvPr/>
            </p:nvPicPr>
            <p:blipFill rotWithShape="1">
              <a:blip r:embed="rId3">
                <a:alphaModFix/>
              </a:blip>
              <a:srcRect b="0" l="0" r="0" t="0"/>
              <a:stretch/>
            </p:blipFill>
            <p:spPr>
              <a:xfrm>
                <a:off x="1302650" y="2222350"/>
                <a:ext cx="742600" cy="742600"/>
              </a:xfrm>
              <a:prstGeom prst="rect">
                <a:avLst/>
              </a:prstGeom>
              <a:noFill/>
              <a:ln>
                <a:noFill/>
              </a:ln>
            </p:spPr>
          </p:pic>
          <p:pic>
            <p:nvPicPr>
              <p:cNvPr id="804" name="Google Shape;804;p100"/>
              <p:cNvPicPr preferRelativeResize="0"/>
              <p:nvPr/>
            </p:nvPicPr>
            <p:blipFill rotWithShape="1">
              <a:blip r:embed="rId4">
                <a:alphaModFix/>
              </a:blip>
              <a:srcRect b="0" l="0" r="0" t="0"/>
              <a:stretch/>
            </p:blipFill>
            <p:spPr>
              <a:xfrm>
                <a:off x="1033375" y="2455875"/>
                <a:ext cx="640650" cy="640650"/>
              </a:xfrm>
              <a:prstGeom prst="rect">
                <a:avLst/>
              </a:prstGeom>
              <a:noFill/>
              <a:ln>
                <a:noFill/>
              </a:ln>
            </p:spPr>
          </p:pic>
        </p:grpSp>
        <p:cxnSp>
          <p:nvCxnSpPr>
            <p:cNvPr id="805" name="Google Shape;805;p100"/>
            <p:cNvCxnSpPr/>
            <p:nvPr/>
          </p:nvCxnSpPr>
          <p:spPr>
            <a:xfrm>
              <a:off x="3042100" y="2615425"/>
              <a:ext cx="3111300" cy="10500"/>
            </a:xfrm>
            <a:prstGeom prst="straightConnector1">
              <a:avLst/>
            </a:prstGeom>
            <a:noFill/>
            <a:ln cap="flat" cmpd="sng" w="9525">
              <a:solidFill>
                <a:schemeClr val="dk2"/>
              </a:solidFill>
              <a:prstDash val="solid"/>
              <a:round/>
              <a:headEnd len="sm" w="sm" type="none"/>
              <a:tailEnd len="med" w="med" type="triangle"/>
            </a:ln>
          </p:spPr>
        </p:cxnSp>
        <p:cxnSp>
          <p:nvCxnSpPr>
            <p:cNvPr id="806" name="Google Shape;806;p100"/>
            <p:cNvCxnSpPr/>
            <p:nvPr/>
          </p:nvCxnSpPr>
          <p:spPr>
            <a:xfrm>
              <a:off x="3054680" y="2747575"/>
              <a:ext cx="3041100" cy="9600"/>
            </a:xfrm>
            <a:prstGeom prst="straightConnector1">
              <a:avLst/>
            </a:prstGeom>
            <a:noFill/>
            <a:ln cap="flat" cmpd="sng" w="9525">
              <a:solidFill>
                <a:schemeClr val="dk2"/>
              </a:solidFill>
              <a:prstDash val="solid"/>
              <a:round/>
              <a:headEnd len="med" w="med" type="triangle"/>
              <a:tailEnd len="sm" w="sm" type="none"/>
            </a:ln>
          </p:spPr>
        </p:cxnSp>
        <p:pic>
          <p:nvPicPr>
            <p:cNvPr id="807" name="Google Shape;807;p100"/>
            <p:cNvPicPr preferRelativeResize="0"/>
            <p:nvPr/>
          </p:nvPicPr>
          <p:blipFill rotWithShape="1">
            <a:blip r:embed="rId5">
              <a:alphaModFix/>
            </a:blip>
            <a:srcRect b="0" l="0" r="0" t="0"/>
            <a:stretch/>
          </p:blipFill>
          <p:spPr>
            <a:xfrm>
              <a:off x="4285338" y="2249375"/>
              <a:ext cx="742600" cy="742600"/>
            </a:xfrm>
            <a:prstGeom prst="rect">
              <a:avLst/>
            </a:prstGeom>
            <a:noFill/>
            <a:ln>
              <a:noFill/>
            </a:ln>
          </p:spPr>
        </p:pic>
        <p:grpSp>
          <p:nvGrpSpPr>
            <p:cNvPr id="808" name="Google Shape;808;p100"/>
            <p:cNvGrpSpPr/>
            <p:nvPr/>
          </p:nvGrpSpPr>
          <p:grpSpPr>
            <a:xfrm>
              <a:off x="6339288" y="2244125"/>
              <a:ext cx="976375" cy="874175"/>
              <a:chOff x="5849125" y="2222350"/>
              <a:chExt cx="976375" cy="874175"/>
            </a:xfrm>
          </p:grpSpPr>
          <p:pic>
            <p:nvPicPr>
              <p:cNvPr id="809" name="Google Shape;809;p100"/>
              <p:cNvPicPr preferRelativeResize="0"/>
              <p:nvPr/>
            </p:nvPicPr>
            <p:blipFill rotWithShape="1">
              <a:blip r:embed="rId3">
                <a:alphaModFix/>
              </a:blip>
              <a:srcRect b="0" l="0" r="0" t="0"/>
              <a:stretch/>
            </p:blipFill>
            <p:spPr>
              <a:xfrm>
                <a:off x="6082900" y="2222350"/>
                <a:ext cx="742600" cy="742600"/>
              </a:xfrm>
              <a:prstGeom prst="rect">
                <a:avLst/>
              </a:prstGeom>
              <a:noFill/>
              <a:ln>
                <a:noFill/>
              </a:ln>
            </p:spPr>
          </p:pic>
          <p:pic>
            <p:nvPicPr>
              <p:cNvPr id="810" name="Google Shape;810;p100"/>
              <p:cNvPicPr preferRelativeResize="0"/>
              <p:nvPr/>
            </p:nvPicPr>
            <p:blipFill rotWithShape="1">
              <a:blip r:embed="rId6">
                <a:alphaModFix/>
              </a:blip>
              <a:srcRect b="0" l="0" r="0" t="0"/>
              <a:stretch/>
            </p:blipFill>
            <p:spPr>
              <a:xfrm>
                <a:off x="5849125" y="2455875"/>
                <a:ext cx="640650" cy="640650"/>
              </a:xfrm>
              <a:prstGeom prst="rect">
                <a:avLst/>
              </a:prstGeom>
              <a:noFill/>
              <a:ln>
                <a:noFill/>
              </a:ln>
            </p:spPr>
          </p:pic>
        </p:grpSp>
      </p:grpSp>
      <p:pic>
        <p:nvPicPr>
          <p:cNvPr id="811" name="Google Shape;811;p100"/>
          <p:cNvPicPr preferRelativeResize="0"/>
          <p:nvPr/>
        </p:nvPicPr>
        <p:blipFill rotWithShape="1">
          <a:blip r:embed="rId7">
            <a:alphaModFix/>
          </a:blip>
          <a:srcRect b="0" l="0" r="0" t="0"/>
          <a:stretch/>
        </p:blipFill>
        <p:spPr>
          <a:xfrm>
            <a:off x="3463675" y="2936275"/>
            <a:ext cx="572700" cy="572700"/>
          </a:xfrm>
          <a:prstGeom prst="rect">
            <a:avLst/>
          </a:prstGeom>
          <a:noFill/>
          <a:ln>
            <a:noFill/>
          </a:ln>
        </p:spPr>
      </p:pic>
      <p:sp>
        <p:nvSpPr>
          <p:cNvPr id="812" name="Google Shape;812;p100"/>
          <p:cNvSpPr txBox="1"/>
          <p:nvPr/>
        </p:nvSpPr>
        <p:spPr>
          <a:xfrm>
            <a:off x="3270475" y="2077675"/>
            <a:ext cx="959100" cy="4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請求查看 html</a:t>
            </a:r>
            <a:endParaRPr b="0" i="0" sz="1400" u="none" cap="none" strike="noStrike">
              <a:solidFill>
                <a:srgbClr val="000000"/>
              </a:solidFill>
              <a:latin typeface="Arial"/>
              <a:ea typeface="Arial"/>
              <a:cs typeface="Arial"/>
              <a:sym typeface="Arial"/>
            </a:endParaRPr>
          </a:p>
        </p:txBody>
      </p:sp>
      <p:pic>
        <p:nvPicPr>
          <p:cNvPr id="813" name="Google Shape;813;p100"/>
          <p:cNvPicPr preferRelativeResize="0"/>
          <p:nvPr/>
        </p:nvPicPr>
        <p:blipFill rotWithShape="1">
          <a:blip r:embed="rId7">
            <a:alphaModFix/>
          </a:blip>
          <a:srcRect b="0" l="0" r="0" t="0"/>
          <a:stretch/>
        </p:blipFill>
        <p:spPr>
          <a:xfrm>
            <a:off x="5292475" y="2936275"/>
            <a:ext cx="572700" cy="572700"/>
          </a:xfrm>
          <a:prstGeom prst="rect">
            <a:avLst/>
          </a:prstGeom>
          <a:noFill/>
          <a:ln>
            <a:noFill/>
          </a:ln>
        </p:spPr>
      </p:pic>
      <p:sp>
        <p:nvSpPr>
          <p:cNvPr id="814" name="Google Shape;814;p100"/>
          <p:cNvSpPr txBox="1"/>
          <p:nvPr/>
        </p:nvSpPr>
        <p:spPr>
          <a:xfrm>
            <a:off x="5099275" y="2077675"/>
            <a:ext cx="959100" cy="4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請求查看 html</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01"/>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圖片爬蟲流程</a:t>
            </a:r>
            <a:endParaRPr b="0" i="0" sz="3600" u="none" cap="none" strike="noStrike">
              <a:solidFill>
                <a:srgbClr val="000000"/>
              </a:solidFill>
              <a:latin typeface="Helvetica Neue"/>
              <a:ea typeface="Helvetica Neue"/>
              <a:cs typeface="Helvetica Neue"/>
              <a:sym typeface="Helvetica Neue"/>
            </a:endParaRPr>
          </a:p>
        </p:txBody>
      </p:sp>
      <p:sp>
        <p:nvSpPr>
          <p:cNvPr id="820" name="Google Shape;820;p101"/>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21" name="Google Shape;821;p101"/>
          <p:cNvPicPr preferRelativeResize="0"/>
          <p:nvPr/>
        </p:nvPicPr>
        <p:blipFill rotWithShape="1">
          <a:blip r:embed="rId3">
            <a:alphaModFix/>
          </a:blip>
          <a:srcRect b="0" l="0" r="0" t="0"/>
          <a:stretch/>
        </p:blipFill>
        <p:spPr>
          <a:xfrm>
            <a:off x="3090225" y="1465825"/>
            <a:ext cx="404550" cy="404550"/>
          </a:xfrm>
          <a:prstGeom prst="rect">
            <a:avLst/>
          </a:prstGeom>
          <a:noFill/>
          <a:ln>
            <a:noFill/>
          </a:ln>
        </p:spPr>
      </p:pic>
      <p:sp>
        <p:nvSpPr>
          <p:cNvPr id="822" name="Google Shape;822;p101"/>
          <p:cNvSpPr txBox="1"/>
          <p:nvPr/>
        </p:nvSpPr>
        <p:spPr>
          <a:xfrm>
            <a:off x="4241950" y="1753375"/>
            <a:ext cx="1327500" cy="34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Beautifulsoup</a:t>
            </a:r>
            <a:endParaRPr b="0" i="0" sz="1400" u="none" cap="none" strike="noStrike">
              <a:solidFill>
                <a:schemeClr val="dk2"/>
              </a:solidFill>
              <a:latin typeface="Arial"/>
              <a:ea typeface="Arial"/>
              <a:cs typeface="Arial"/>
              <a:sym typeface="Arial"/>
            </a:endParaRPr>
          </a:p>
        </p:txBody>
      </p:sp>
      <p:grpSp>
        <p:nvGrpSpPr>
          <p:cNvPr id="823" name="Google Shape;823;p101"/>
          <p:cNvGrpSpPr/>
          <p:nvPr/>
        </p:nvGrpSpPr>
        <p:grpSpPr>
          <a:xfrm>
            <a:off x="1828337" y="2244125"/>
            <a:ext cx="1011875" cy="874175"/>
            <a:chOff x="1033375" y="2222350"/>
            <a:chExt cx="1011875" cy="874175"/>
          </a:xfrm>
        </p:grpSpPr>
        <p:pic>
          <p:nvPicPr>
            <p:cNvPr id="824" name="Google Shape;824;p101"/>
            <p:cNvPicPr preferRelativeResize="0"/>
            <p:nvPr/>
          </p:nvPicPr>
          <p:blipFill rotWithShape="1">
            <a:blip r:embed="rId4">
              <a:alphaModFix/>
            </a:blip>
            <a:srcRect b="0" l="0" r="0" t="0"/>
            <a:stretch/>
          </p:blipFill>
          <p:spPr>
            <a:xfrm>
              <a:off x="1302650" y="2222350"/>
              <a:ext cx="742600" cy="742600"/>
            </a:xfrm>
            <a:prstGeom prst="rect">
              <a:avLst/>
            </a:prstGeom>
            <a:noFill/>
            <a:ln>
              <a:noFill/>
            </a:ln>
          </p:spPr>
        </p:pic>
        <p:pic>
          <p:nvPicPr>
            <p:cNvPr id="825" name="Google Shape;825;p101"/>
            <p:cNvPicPr preferRelativeResize="0"/>
            <p:nvPr/>
          </p:nvPicPr>
          <p:blipFill rotWithShape="1">
            <a:blip r:embed="rId5">
              <a:alphaModFix/>
            </a:blip>
            <a:srcRect b="0" l="0" r="0" t="0"/>
            <a:stretch/>
          </p:blipFill>
          <p:spPr>
            <a:xfrm>
              <a:off x="1033375" y="2455875"/>
              <a:ext cx="640650" cy="640650"/>
            </a:xfrm>
            <a:prstGeom prst="rect">
              <a:avLst/>
            </a:prstGeom>
            <a:noFill/>
            <a:ln>
              <a:noFill/>
            </a:ln>
          </p:spPr>
        </p:pic>
      </p:grpSp>
      <p:cxnSp>
        <p:nvCxnSpPr>
          <p:cNvPr id="826" name="Google Shape;826;p101"/>
          <p:cNvCxnSpPr>
            <a:stCxn id="824" idx="0"/>
            <a:endCxn id="822" idx="1"/>
          </p:cNvCxnSpPr>
          <p:nvPr/>
        </p:nvCxnSpPr>
        <p:spPr>
          <a:xfrm rot="-5400000">
            <a:off x="3197012" y="1199225"/>
            <a:ext cx="316800" cy="1773000"/>
          </a:xfrm>
          <a:prstGeom prst="curvedConnector2">
            <a:avLst/>
          </a:prstGeom>
          <a:noFill/>
          <a:ln cap="flat" cmpd="sng" w="9525">
            <a:solidFill>
              <a:schemeClr val="dk2"/>
            </a:solidFill>
            <a:prstDash val="solid"/>
            <a:round/>
            <a:headEnd len="sm" w="sm" type="none"/>
            <a:tailEnd len="med" w="med" type="triangle"/>
          </a:ln>
        </p:spPr>
      </p:cxnSp>
      <p:sp>
        <p:nvSpPr>
          <p:cNvPr id="827" name="Google Shape;827;p101"/>
          <p:cNvSpPr txBox="1"/>
          <p:nvPr/>
        </p:nvSpPr>
        <p:spPr>
          <a:xfrm>
            <a:off x="3090225" y="2089875"/>
            <a:ext cx="667800" cy="34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Parse</a:t>
            </a:r>
            <a:endParaRPr b="0" i="0" sz="1400" u="none" cap="none" strike="noStrike">
              <a:solidFill>
                <a:schemeClr val="dk2"/>
              </a:solidFill>
              <a:latin typeface="Arial"/>
              <a:ea typeface="Arial"/>
              <a:cs typeface="Arial"/>
              <a:sym typeface="Arial"/>
            </a:endParaRPr>
          </a:p>
        </p:txBody>
      </p:sp>
      <p:sp>
        <p:nvSpPr>
          <p:cNvPr id="828" name="Google Shape;828;p101"/>
          <p:cNvSpPr txBox="1"/>
          <p:nvPr/>
        </p:nvSpPr>
        <p:spPr>
          <a:xfrm>
            <a:off x="4241950" y="2453550"/>
            <a:ext cx="1327500" cy="34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定位目標 tag</a:t>
            </a:r>
            <a:endParaRPr b="0" i="0" sz="1400" u="none" cap="none" strike="noStrike">
              <a:solidFill>
                <a:schemeClr val="dk2"/>
              </a:solidFill>
              <a:latin typeface="Arial"/>
              <a:ea typeface="Arial"/>
              <a:cs typeface="Arial"/>
              <a:sym typeface="Arial"/>
            </a:endParaRPr>
          </a:p>
        </p:txBody>
      </p:sp>
      <p:sp>
        <p:nvSpPr>
          <p:cNvPr id="829" name="Google Shape;829;p101"/>
          <p:cNvSpPr txBox="1"/>
          <p:nvPr/>
        </p:nvSpPr>
        <p:spPr>
          <a:xfrm>
            <a:off x="3728500" y="3153725"/>
            <a:ext cx="2354400" cy="34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透過 src 屬性取得圖片位置</a:t>
            </a:r>
            <a:endParaRPr b="0" i="0" sz="1400" u="none" cap="none" strike="noStrike">
              <a:solidFill>
                <a:schemeClr val="dk2"/>
              </a:solidFill>
              <a:latin typeface="Arial"/>
              <a:ea typeface="Arial"/>
              <a:cs typeface="Arial"/>
              <a:sym typeface="Arial"/>
            </a:endParaRPr>
          </a:p>
        </p:txBody>
      </p:sp>
      <p:cxnSp>
        <p:nvCxnSpPr>
          <p:cNvPr id="830" name="Google Shape;830;p101"/>
          <p:cNvCxnSpPr>
            <a:stCxn id="822" idx="2"/>
            <a:endCxn id="828" idx="0"/>
          </p:cNvCxnSpPr>
          <p:nvPr/>
        </p:nvCxnSpPr>
        <p:spPr>
          <a:xfrm>
            <a:off x="4905700" y="2101075"/>
            <a:ext cx="0" cy="352500"/>
          </a:xfrm>
          <a:prstGeom prst="straightConnector1">
            <a:avLst/>
          </a:prstGeom>
          <a:noFill/>
          <a:ln cap="flat" cmpd="sng" w="9525">
            <a:solidFill>
              <a:schemeClr val="dk2"/>
            </a:solidFill>
            <a:prstDash val="solid"/>
            <a:round/>
            <a:headEnd len="sm" w="sm" type="none"/>
            <a:tailEnd len="med" w="med" type="triangle"/>
          </a:ln>
        </p:spPr>
      </p:cxnSp>
      <p:cxnSp>
        <p:nvCxnSpPr>
          <p:cNvPr id="831" name="Google Shape;831;p101"/>
          <p:cNvCxnSpPr>
            <a:stCxn id="828" idx="2"/>
            <a:endCxn id="829" idx="0"/>
          </p:cNvCxnSpPr>
          <p:nvPr/>
        </p:nvCxnSpPr>
        <p:spPr>
          <a:xfrm>
            <a:off x="4905700" y="2801250"/>
            <a:ext cx="0" cy="352500"/>
          </a:xfrm>
          <a:prstGeom prst="straightConnector1">
            <a:avLst/>
          </a:prstGeom>
          <a:noFill/>
          <a:ln cap="flat" cmpd="sng" w="9525">
            <a:solidFill>
              <a:schemeClr val="dk2"/>
            </a:solidFill>
            <a:prstDash val="solid"/>
            <a:round/>
            <a:headEnd len="sm" w="sm" type="none"/>
            <a:tailEnd len="med" w="med" type="triangle"/>
          </a:ln>
        </p:spPr>
      </p:cxnSp>
      <p:cxnSp>
        <p:nvCxnSpPr>
          <p:cNvPr id="832" name="Google Shape;832;p101"/>
          <p:cNvCxnSpPr>
            <a:stCxn id="829" idx="2"/>
            <a:endCxn id="833" idx="0"/>
          </p:cNvCxnSpPr>
          <p:nvPr/>
        </p:nvCxnSpPr>
        <p:spPr>
          <a:xfrm>
            <a:off x="4905700" y="3501425"/>
            <a:ext cx="0" cy="352500"/>
          </a:xfrm>
          <a:prstGeom prst="straightConnector1">
            <a:avLst/>
          </a:prstGeom>
          <a:noFill/>
          <a:ln cap="flat" cmpd="sng" w="9525">
            <a:solidFill>
              <a:schemeClr val="dk2"/>
            </a:solidFill>
            <a:prstDash val="solid"/>
            <a:round/>
            <a:headEnd len="sm" w="sm" type="none"/>
            <a:tailEnd len="med" w="med" type="triangle"/>
          </a:ln>
        </p:spPr>
      </p:cxnSp>
      <p:pic>
        <p:nvPicPr>
          <p:cNvPr id="834" name="Google Shape;834;p101"/>
          <p:cNvPicPr preferRelativeResize="0"/>
          <p:nvPr/>
        </p:nvPicPr>
        <p:blipFill rotWithShape="1">
          <a:blip r:embed="rId6">
            <a:alphaModFix/>
          </a:blip>
          <a:srcRect b="0" l="0" r="0" t="0"/>
          <a:stretch/>
        </p:blipFill>
        <p:spPr>
          <a:xfrm>
            <a:off x="5506905" y="2394873"/>
            <a:ext cx="3577395" cy="572700"/>
          </a:xfrm>
          <a:prstGeom prst="rect">
            <a:avLst/>
          </a:prstGeom>
          <a:noFill/>
          <a:ln cap="flat" cmpd="sng" w="9525">
            <a:solidFill>
              <a:srgbClr val="595959"/>
            </a:solidFill>
            <a:prstDash val="solid"/>
            <a:round/>
            <a:headEnd len="sm" w="sm" type="none"/>
            <a:tailEnd len="sm" w="sm" type="none"/>
          </a:ln>
        </p:spPr>
      </p:pic>
      <p:pic>
        <p:nvPicPr>
          <p:cNvPr id="833" name="Google Shape;833;p101"/>
          <p:cNvPicPr preferRelativeResize="0"/>
          <p:nvPr/>
        </p:nvPicPr>
        <p:blipFill rotWithShape="1">
          <a:blip r:embed="rId7">
            <a:alphaModFix/>
          </a:blip>
          <a:srcRect b="0" l="0" r="0" t="0"/>
          <a:stretch/>
        </p:blipFill>
        <p:spPr>
          <a:xfrm>
            <a:off x="2617313" y="3853900"/>
            <a:ext cx="4576777" cy="269825"/>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02"/>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b="0" i="0" lang="zh-TW" sz="3600" u="none" cap="none" strike="noStrike">
                <a:solidFill>
                  <a:srgbClr val="000000"/>
                </a:solidFill>
                <a:latin typeface="Helvetica Neue"/>
                <a:ea typeface="Helvetica Neue"/>
                <a:cs typeface="Helvetica Neue"/>
                <a:sym typeface="Helvetica Neue"/>
              </a:rPr>
              <a:t>圖片爬蟲流程</a:t>
            </a:r>
            <a:endParaRPr b="0" i="0" sz="3600" u="none" cap="none" strike="noStrike">
              <a:solidFill>
                <a:srgbClr val="000000"/>
              </a:solidFill>
              <a:latin typeface="Helvetica Neue"/>
              <a:ea typeface="Helvetica Neue"/>
              <a:cs typeface="Helvetica Neue"/>
              <a:sym typeface="Helvetica Neue"/>
            </a:endParaRPr>
          </a:p>
        </p:txBody>
      </p:sp>
      <p:sp>
        <p:nvSpPr>
          <p:cNvPr id="840" name="Google Shape;840;p102"/>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841" name="Google Shape;841;p102"/>
          <p:cNvCxnSpPr/>
          <p:nvPr/>
        </p:nvCxnSpPr>
        <p:spPr>
          <a:xfrm>
            <a:off x="3054680" y="2747575"/>
            <a:ext cx="3041100" cy="9600"/>
          </a:xfrm>
          <a:prstGeom prst="straightConnector1">
            <a:avLst/>
          </a:prstGeom>
          <a:noFill/>
          <a:ln cap="flat" cmpd="sng" w="9525">
            <a:solidFill>
              <a:schemeClr val="dk2"/>
            </a:solidFill>
            <a:prstDash val="solid"/>
            <a:round/>
            <a:headEnd len="med" w="med" type="triangle"/>
            <a:tailEnd len="sm" w="sm" type="none"/>
          </a:ln>
        </p:spPr>
      </p:cxnSp>
      <p:grpSp>
        <p:nvGrpSpPr>
          <p:cNvPr id="842" name="Google Shape;842;p102"/>
          <p:cNvGrpSpPr/>
          <p:nvPr/>
        </p:nvGrpSpPr>
        <p:grpSpPr>
          <a:xfrm>
            <a:off x="1828337" y="2244125"/>
            <a:ext cx="1011875" cy="874175"/>
            <a:chOff x="1033375" y="2222350"/>
            <a:chExt cx="1011875" cy="874175"/>
          </a:xfrm>
        </p:grpSpPr>
        <p:pic>
          <p:nvPicPr>
            <p:cNvPr id="843" name="Google Shape;843;p102"/>
            <p:cNvPicPr preferRelativeResize="0"/>
            <p:nvPr/>
          </p:nvPicPr>
          <p:blipFill rotWithShape="1">
            <a:blip r:embed="rId3">
              <a:alphaModFix/>
            </a:blip>
            <a:srcRect b="0" l="0" r="0" t="0"/>
            <a:stretch/>
          </p:blipFill>
          <p:spPr>
            <a:xfrm>
              <a:off x="1302650" y="2222350"/>
              <a:ext cx="742600" cy="742600"/>
            </a:xfrm>
            <a:prstGeom prst="rect">
              <a:avLst/>
            </a:prstGeom>
            <a:noFill/>
            <a:ln>
              <a:noFill/>
            </a:ln>
          </p:spPr>
        </p:pic>
        <p:pic>
          <p:nvPicPr>
            <p:cNvPr id="844" name="Google Shape;844;p102"/>
            <p:cNvPicPr preferRelativeResize="0"/>
            <p:nvPr/>
          </p:nvPicPr>
          <p:blipFill rotWithShape="1">
            <a:blip r:embed="rId4">
              <a:alphaModFix/>
            </a:blip>
            <a:srcRect b="0" l="0" r="0" t="0"/>
            <a:stretch/>
          </p:blipFill>
          <p:spPr>
            <a:xfrm>
              <a:off x="1033375" y="2455875"/>
              <a:ext cx="640650" cy="640650"/>
            </a:xfrm>
            <a:prstGeom prst="rect">
              <a:avLst/>
            </a:prstGeom>
            <a:noFill/>
            <a:ln>
              <a:noFill/>
            </a:ln>
          </p:spPr>
        </p:pic>
      </p:grpSp>
      <p:cxnSp>
        <p:nvCxnSpPr>
          <p:cNvPr id="845" name="Google Shape;845;p102"/>
          <p:cNvCxnSpPr/>
          <p:nvPr/>
        </p:nvCxnSpPr>
        <p:spPr>
          <a:xfrm>
            <a:off x="3042100" y="2615425"/>
            <a:ext cx="3111300" cy="10500"/>
          </a:xfrm>
          <a:prstGeom prst="straightConnector1">
            <a:avLst/>
          </a:prstGeom>
          <a:noFill/>
          <a:ln cap="flat" cmpd="sng" w="9525">
            <a:solidFill>
              <a:schemeClr val="dk2"/>
            </a:solidFill>
            <a:prstDash val="solid"/>
            <a:round/>
            <a:headEnd len="sm" w="sm" type="none"/>
            <a:tailEnd len="med" w="med" type="triangle"/>
          </a:ln>
        </p:spPr>
      </p:cxnSp>
      <p:pic>
        <p:nvPicPr>
          <p:cNvPr id="846" name="Google Shape;846;p102"/>
          <p:cNvPicPr preferRelativeResize="0"/>
          <p:nvPr/>
        </p:nvPicPr>
        <p:blipFill rotWithShape="1">
          <a:blip r:embed="rId5">
            <a:alphaModFix/>
          </a:blip>
          <a:srcRect b="0" l="0" r="0" t="0"/>
          <a:stretch/>
        </p:blipFill>
        <p:spPr>
          <a:xfrm>
            <a:off x="4335338" y="2244125"/>
            <a:ext cx="742600" cy="742600"/>
          </a:xfrm>
          <a:prstGeom prst="rect">
            <a:avLst/>
          </a:prstGeom>
          <a:noFill/>
          <a:ln>
            <a:noFill/>
          </a:ln>
        </p:spPr>
      </p:pic>
      <p:grpSp>
        <p:nvGrpSpPr>
          <p:cNvPr id="847" name="Google Shape;847;p102"/>
          <p:cNvGrpSpPr/>
          <p:nvPr/>
        </p:nvGrpSpPr>
        <p:grpSpPr>
          <a:xfrm>
            <a:off x="6339288" y="2244125"/>
            <a:ext cx="976375" cy="874175"/>
            <a:chOff x="5849125" y="2222350"/>
            <a:chExt cx="976375" cy="874175"/>
          </a:xfrm>
        </p:grpSpPr>
        <p:pic>
          <p:nvPicPr>
            <p:cNvPr id="848" name="Google Shape;848;p102"/>
            <p:cNvPicPr preferRelativeResize="0"/>
            <p:nvPr/>
          </p:nvPicPr>
          <p:blipFill rotWithShape="1">
            <a:blip r:embed="rId3">
              <a:alphaModFix/>
            </a:blip>
            <a:srcRect b="0" l="0" r="0" t="0"/>
            <a:stretch/>
          </p:blipFill>
          <p:spPr>
            <a:xfrm>
              <a:off x="6082900" y="2222350"/>
              <a:ext cx="742600" cy="742600"/>
            </a:xfrm>
            <a:prstGeom prst="rect">
              <a:avLst/>
            </a:prstGeom>
            <a:noFill/>
            <a:ln>
              <a:noFill/>
            </a:ln>
          </p:spPr>
        </p:pic>
        <p:pic>
          <p:nvPicPr>
            <p:cNvPr id="849" name="Google Shape;849;p102"/>
            <p:cNvPicPr preferRelativeResize="0"/>
            <p:nvPr/>
          </p:nvPicPr>
          <p:blipFill rotWithShape="1">
            <a:blip r:embed="rId6">
              <a:alphaModFix/>
            </a:blip>
            <a:srcRect b="0" l="0" r="0" t="0"/>
            <a:stretch/>
          </p:blipFill>
          <p:spPr>
            <a:xfrm>
              <a:off x="5849125" y="2455875"/>
              <a:ext cx="640650" cy="640650"/>
            </a:xfrm>
            <a:prstGeom prst="rect">
              <a:avLst/>
            </a:prstGeom>
            <a:noFill/>
            <a:ln>
              <a:noFill/>
            </a:ln>
          </p:spPr>
        </p:pic>
      </p:grpSp>
      <p:pic>
        <p:nvPicPr>
          <p:cNvPr id="850" name="Google Shape;850;p102"/>
          <p:cNvPicPr preferRelativeResize="0"/>
          <p:nvPr/>
        </p:nvPicPr>
        <p:blipFill rotWithShape="1">
          <a:blip r:embed="rId7">
            <a:alphaModFix/>
          </a:blip>
          <a:srcRect b="0" l="0" r="0" t="0"/>
          <a:stretch/>
        </p:blipFill>
        <p:spPr>
          <a:xfrm>
            <a:off x="3463675" y="2936275"/>
            <a:ext cx="572700" cy="572700"/>
          </a:xfrm>
          <a:prstGeom prst="rect">
            <a:avLst/>
          </a:prstGeom>
          <a:noFill/>
          <a:ln>
            <a:noFill/>
          </a:ln>
        </p:spPr>
      </p:pic>
      <p:pic>
        <p:nvPicPr>
          <p:cNvPr id="851" name="Google Shape;851;p102"/>
          <p:cNvPicPr preferRelativeResize="0"/>
          <p:nvPr/>
        </p:nvPicPr>
        <p:blipFill rotWithShape="1">
          <a:blip r:embed="rId7">
            <a:alphaModFix/>
          </a:blip>
          <a:srcRect b="0" l="0" r="0" t="0"/>
          <a:stretch/>
        </p:blipFill>
        <p:spPr>
          <a:xfrm>
            <a:off x="5292475" y="2936275"/>
            <a:ext cx="572700" cy="572700"/>
          </a:xfrm>
          <a:prstGeom prst="rect">
            <a:avLst/>
          </a:prstGeom>
          <a:noFill/>
          <a:ln>
            <a:noFill/>
          </a:ln>
        </p:spPr>
      </p:pic>
      <p:pic>
        <p:nvPicPr>
          <p:cNvPr id="852" name="Google Shape;852;p102"/>
          <p:cNvPicPr preferRelativeResize="0"/>
          <p:nvPr/>
        </p:nvPicPr>
        <p:blipFill rotWithShape="1">
          <a:blip r:embed="rId8">
            <a:alphaModFix/>
          </a:blip>
          <a:srcRect b="0" l="0" r="0" t="0"/>
          <a:stretch/>
        </p:blipFill>
        <p:spPr>
          <a:xfrm>
            <a:off x="1443025" y="3199075"/>
            <a:ext cx="1677821" cy="269825"/>
          </a:xfrm>
          <a:prstGeom prst="rect">
            <a:avLst/>
          </a:prstGeom>
          <a:noFill/>
          <a:ln cap="flat" cmpd="sng" w="9525">
            <a:solidFill>
              <a:srgbClr val="595959"/>
            </a:solidFill>
            <a:prstDash val="solid"/>
            <a:round/>
            <a:headEnd len="sm" w="sm" type="none"/>
            <a:tailEnd len="sm" w="sm" type="none"/>
          </a:ln>
        </p:spPr>
      </p:pic>
      <p:sp>
        <p:nvSpPr>
          <p:cNvPr id="853" name="Google Shape;853;p102"/>
          <p:cNvSpPr txBox="1"/>
          <p:nvPr/>
        </p:nvSpPr>
        <p:spPr>
          <a:xfrm>
            <a:off x="3270475" y="2077675"/>
            <a:ext cx="959100" cy="4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請求查看 圖片</a:t>
            </a:r>
            <a:endParaRPr b="0" i="0" sz="1400" u="none" cap="none" strike="noStrike">
              <a:solidFill>
                <a:srgbClr val="000000"/>
              </a:solidFill>
              <a:latin typeface="Arial"/>
              <a:ea typeface="Arial"/>
              <a:cs typeface="Arial"/>
              <a:sym typeface="Arial"/>
            </a:endParaRPr>
          </a:p>
        </p:txBody>
      </p:sp>
      <p:sp>
        <p:nvSpPr>
          <p:cNvPr id="854" name="Google Shape;854;p102"/>
          <p:cNvSpPr txBox="1"/>
          <p:nvPr/>
        </p:nvSpPr>
        <p:spPr>
          <a:xfrm>
            <a:off x="5099275" y="2077675"/>
            <a:ext cx="959100" cy="4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請求查看 圖片</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103"/>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下載圖片</a:t>
            </a:r>
            <a:endParaRPr b="0" i="0" sz="3600" u="none" cap="none" strike="noStrike">
              <a:solidFill>
                <a:srgbClr val="000000"/>
              </a:solidFill>
              <a:latin typeface="Helvetica Neue"/>
              <a:ea typeface="Helvetica Neue"/>
              <a:cs typeface="Helvetica Neue"/>
              <a:sym typeface="Helvetica Neue"/>
            </a:endParaRPr>
          </a:p>
        </p:txBody>
      </p:sp>
      <p:sp>
        <p:nvSpPr>
          <p:cNvPr id="860" name="Google Shape;860;p103"/>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下載圖片有很多種方式，我這邊以 </a:t>
            </a:r>
            <a:r>
              <a:rPr b="0" i="0" lang="zh-TW" sz="1800" u="none" cap="none" strike="noStrike">
                <a:solidFill>
                  <a:srgbClr val="252830"/>
                </a:solidFill>
                <a:highlight>
                  <a:srgbClr val="F6F6F6"/>
                </a:highlight>
                <a:latin typeface="Consolas"/>
                <a:ea typeface="Consolas"/>
                <a:cs typeface="Consolas"/>
                <a:sym typeface="Consolas"/>
              </a:rPr>
              <a:t>requests</a:t>
            </a:r>
            <a:r>
              <a:rPr b="0" i="0" lang="zh-TW" sz="1800" u="none" cap="none" strike="noStrike">
                <a:solidFill>
                  <a:srgbClr val="000000"/>
                </a:solidFill>
                <a:latin typeface="Arial"/>
                <a:ea typeface="Arial"/>
                <a:cs typeface="Arial"/>
                <a:sym typeface="Arial"/>
              </a:rPr>
              <a:t> 套件當作範例</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999999"/>
                </a:solidFill>
                <a:highlight>
                  <a:srgbClr val="F6F6F6"/>
                </a:highlight>
                <a:latin typeface="Consolas"/>
                <a:ea typeface="Consolas"/>
                <a:cs typeface="Consolas"/>
                <a:sym typeface="Consolas"/>
              </a:rPr>
              <a:t># 假設我們已經有圖片網址 image_url</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resp = requests.get(image_url, </a:t>
            </a:r>
            <a:r>
              <a:rPr b="0" i="0" lang="zh-TW" sz="1800" u="none" cap="none" strike="noStrike">
                <a:solidFill>
                  <a:srgbClr val="FF0000"/>
                </a:solidFill>
                <a:highlight>
                  <a:srgbClr val="F6F6F6"/>
                </a:highlight>
                <a:latin typeface="Consolas"/>
                <a:ea typeface="Consolas"/>
                <a:cs typeface="Consolas"/>
                <a:sym typeface="Consolas"/>
              </a:rPr>
              <a:t>stream=True</a:t>
            </a:r>
            <a:r>
              <a:rPr b="0" i="0" lang="zh-TW" sz="1800" u="none" cap="none" strike="noStrike">
                <a:solidFill>
                  <a:srgbClr val="252830"/>
                </a:solidFill>
                <a:highlight>
                  <a:srgbClr val="F6F6F6"/>
                </a:highlight>
                <a:latin typeface="Consolas"/>
                <a:ea typeface="Consolas"/>
                <a:cs typeface="Consolas"/>
                <a:sym typeface="Consolas"/>
              </a:rPr>
              <a:t>)</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with open('logo.png', 'wb') as f:</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	</a:t>
            </a:r>
            <a:r>
              <a:rPr b="0" i="0" lang="zh-TW" sz="1800" u="none" cap="none" strike="noStrike">
                <a:solidFill>
                  <a:srgbClr val="999999"/>
                </a:solidFill>
                <a:highlight>
                  <a:srgbClr val="F6F6F6"/>
                </a:highlight>
                <a:latin typeface="Consolas"/>
                <a:ea typeface="Consolas"/>
                <a:cs typeface="Consolas"/>
                <a:sym typeface="Consolas"/>
              </a:rPr>
              <a:t># receive 10240 bytes per chunk</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	for chunk in resp.iter_content(chunk_size=10240):</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		f.write(chunk)</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Arial"/>
                <a:ea typeface="Arial"/>
                <a:cs typeface="Arial"/>
                <a:sym typeface="Arial"/>
              </a:rPr>
              <a:t>程式執行結束後，就會把圖片下載下來並存成 logo.png</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04"/>
          <p:cNvSpPr txBox="1"/>
          <p:nvPr>
            <p:ph type="title"/>
          </p:nvPr>
        </p:nvSpPr>
        <p:spPr>
          <a:xfrm>
            <a:off x="265500" y="1233175"/>
            <a:ext cx="4045200" cy="14823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a:t>
            </a:r>
            <a:endParaRPr b="0" i="0" sz="3600" u="none" cap="none" strike="noStrike">
              <a:solidFill>
                <a:srgbClr val="000000"/>
              </a:solidFill>
              <a:latin typeface="Helvetica Neue"/>
              <a:ea typeface="Helvetica Neue"/>
              <a:cs typeface="Helvetica Neue"/>
              <a:sym typeface="Helvetica Neue"/>
            </a:endParaRPr>
          </a:p>
        </p:txBody>
      </p:sp>
      <p:sp>
        <p:nvSpPr>
          <p:cNvPr id="866" name="Google Shape;866;p104"/>
          <p:cNvSpPr txBox="1"/>
          <p:nvPr>
            <p:ph idx="2" type="body"/>
          </p:nvPr>
        </p:nvSpPr>
        <p:spPr>
          <a:xfrm>
            <a:off x="4939500" y="724075"/>
            <a:ext cx="3837000" cy="3695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Helvetica Neue"/>
              <a:buNone/>
            </a:pPr>
            <a:r>
              <a:rPr b="0" i="0" lang="zh-TW" sz="1800" u="none" cap="none" strike="noStrike">
                <a:solidFill>
                  <a:srgbClr val="000000"/>
                </a:solidFill>
                <a:latin typeface="Helvetica Neue"/>
                <a:ea typeface="Helvetica Neue"/>
                <a:cs typeface="Helvetica Neue"/>
                <a:sym typeface="Helvetica Neue"/>
              </a:rPr>
              <a:t>Website: </a:t>
            </a:r>
            <a:r>
              <a:rPr b="0" i="0" lang="zh-TW" sz="1800" u="sng" cap="none" strike="noStrike">
                <a:solidFill>
                  <a:schemeClr val="hlink"/>
                </a:solidFill>
                <a:latin typeface="Helvetica Neue"/>
                <a:ea typeface="Helvetica Neue"/>
                <a:cs typeface="Helvetica Neue"/>
                <a:sym typeface="Helvetica Neue"/>
                <a:hlinkClick r:id="rId3"/>
              </a:rPr>
              <a:t>https://www.pexels.com/</a:t>
            </a:r>
            <a:r>
              <a:rPr b="0" i="0" lang="zh-TW" sz="1800" u="none" cap="none" strike="noStrike">
                <a:solidFill>
                  <a:srgbClr val="56BADC"/>
                </a:solidFill>
                <a:latin typeface="Helvetica Neue"/>
                <a:ea typeface="Helvetica Neue"/>
                <a:cs typeface="Helvetica Neue"/>
                <a:sym typeface="Helvetica Neue"/>
              </a:rPr>
              <a:t> </a:t>
            </a:r>
            <a:endParaRPr b="0" i="0" sz="1800" u="none" cap="none" strike="noStrike">
              <a:solidFill>
                <a:srgbClr val="56BADC"/>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Helvetica Neue"/>
              <a:buNone/>
            </a:pPr>
            <a:r>
              <a:rPr b="0" i="0" lang="zh-TW" sz="1800" u="none" cap="none" strike="noStrike">
                <a:solidFill>
                  <a:srgbClr val="000000"/>
                </a:solidFill>
                <a:latin typeface="Helvetica Neue"/>
                <a:ea typeface="Helvetica Neue"/>
                <a:cs typeface="Helvetica Neue"/>
                <a:sym typeface="Helvetica Neue"/>
              </a:rPr>
              <a:t>請觀察並透過爬蟲程式下載</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5 張桌布圖</a:t>
            </a:r>
            <a:endParaRPr b="0" i="0" sz="1800" u="none" cap="none" strike="noStrike">
              <a:solidFill>
                <a:srgbClr val="000000"/>
              </a:solidFill>
              <a:latin typeface="Helvetica Neue"/>
              <a:ea typeface="Helvetica Neue"/>
              <a:cs typeface="Helvetica Neue"/>
              <a:sym typeface="Helvetica Neue"/>
            </a:endParaRPr>
          </a:p>
        </p:txBody>
      </p:sp>
      <p:sp>
        <p:nvSpPr>
          <p:cNvPr id="867" name="Google Shape;867;p104"/>
          <p:cNvSpPr txBox="1"/>
          <p:nvPr>
            <p:ph idx="1" type="subTitle"/>
          </p:nvPr>
        </p:nvSpPr>
        <p:spPr>
          <a:xfrm>
            <a:off x="265500" y="2803075"/>
            <a:ext cx="4045200" cy="123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SzPts val="2100"/>
              <a:buFont typeface="Helvetica Neue"/>
              <a:buNone/>
            </a:pPr>
            <a:r>
              <a:t/>
            </a:r>
            <a:endParaRPr b="0" i="0" sz="2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05"/>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sp>
        <p:nvSpPr>
          <p:cNvPr id="873" name="Google Shape;873;p105"/>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74" name="Google Shape;874;p105" title="Python 爬蟲 Section2_1_image_ans.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06"/>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影片</a:t>
            </a:r>
            <a:endParaRPr b="0" i="0" sz="3600" u="none" cap="none" strike="noStrike">
              <a:solidFill>
                <a:srgbClr val="000000"/>
              </a:solidFill>
              <a:latin typeface="Helvetica Neue"/>
              <a:ea typeface="Helvetica Neue"/>
              <a:cs typeface="Helvetica Neue"/>
              <a:sym typeface="Helvetica Neue"/>
            </a:endParaRPr>
          </a:p>
        </p:txBody>
      </p:sp>
      <p:sp>
        <p:nvSpPr>
          <p:cNvPr id="880" name="Google Shape;880;p106"/>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81" name="Google Shape;881;p106" title="Python 爬蟲 Section2_2_image_slide.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07"/>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副檔名的重要性</a:t>
            </a:r>
            <a:endParaRPr b="0" i="0" sz="3600" u="none" cap="none" strike="noStrike">
              <a:solidFill>
                <a:srgbClr val="000000"/>
              </a:solidFill>
              <a:latin typeface="Helvetica Neue"/>
              <a:ea typeface="Helvetica Neue"/>
              <a:cs typeface="Helvetica Neue"/>
              <a:sym typeface="Helvetica Neue"/>
            </a:endParaRPr>
          </a:p>
        </p:txBody>
      </p:sp>
      <p:sp>
        <p:nvSpPr>
          <p:cNvPr id="887" name="Google Shape;887;p107"/>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342900" lvl="0" marL="457200" marR="0" rtl="0" algn="l">
              <a:lnSpc>
                <a:spcPct val="115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副檔名是讓電腦決定要用甚麼軟體開啟檔案的提示</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更改副檔名不等於轉檔</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zh-TW" sz="1800" u="none" cap="none" strike="noStrike">
                <a:solidFill>
                  <a:srgbClr val="000000"/>
                </a:solidFill>
                <a:latin typeface="Arial"/>
                <a:ea typeface="Arial"/>
                <a:cs typeface="Arial"/>
                <a:sym typeface="Arial"/>
              </a:rPr>
              <a:t>副檔名錯誤就無法正確開啟檔案</a:t>
            </a:r>
            <a:endParaRPr b="0" i="0" sz="1800" u="none" cap="none" strike="noStrike">
              <a:solidFill>
                <a:srgbClr val="000000"/>
              </a:solidFill>
              <a:latin typeface="Arial"/>
              <a:ea typeface="Arial"/>
              <a:cs typeface="Arial"/>
              <a:sym typeface="Arial"/>
            </a:endParaRPr>
          </a:p>
        </p:txBody>
      </p:sp>
      <p:pic>
        <p:nvPicPr>
          <p:cNvPr id="888" name="Google Shape;888;p107"/>
          <p:cNvPicPr preferRelativeResize="0"/>
          <p:nvPr/>
        </p:nvPicPr>
        <p:blipFill rotWithShape="1">
          <a:blip r:embed="rId3">
            <a:alphaModFix/>
          </a:blip>
          <a:srcRect b="0" l="0" r="0" t="0"/>
          <a:stretch/>
        </p:blipFill>
        <p:spPr>
          <a:xfrm>
            <a:off x="1305138" y="3826275"/>
            <a:ext cx="742600" cy="742600"/>
          </a:xfrm>
          <a:prstGeom prst="rect">
            <a:avLst/>
          </a:prstGeom>
          <a:noFill/>
          <a:ln>
            <a:noFill/>
          </a:ln>
        </p:spPr>
      </p:pic>
      <p:grpSp>
        <p:nvGrpSpPr>
          <p:cNvPr id="889" name="Google Shape;889;p107"/>
          <p:cNvGrpSpPr/>
          <p:nvPr/>
        </p:nvGrpSpPr>
        <p:grpSpPr>
          <a:xfrm>
            <a:off x="1218350" y="2409400"/>
            <a:ext cx="916200" cy="1027700"/>
            <a:chOff x="1523150" y="2433775"/>
            <a:chExt cx="916200" cy="1027700"/>
          </a:xfrm>
        </p:grpSpPr>
        <p:pic>
          <p:nvPicPr>
            <p:cNvPr id="890" name="Google Shape;890;p107"/>
            <p:cNvPicPr preferRelativeResize="0"/>
            <p:nvPr/>
          </p:nvPicPr>
          <p:blipFill rotWithShape="1">
            <a:blip r:embed="rId4">
              <a:alphaModFix/>
            </a:blip>
            <a:srcRect b="0" l="0" r="0" t="0"/>
            <a:stretch/>
          </p:blipFill>
          <p:spPr>
            <a:xfrm>
              <a:off x="1603000" y="2433775"/>
              <a:ext cx="756500" cy="756500"/>
            </a:xfrm>
            <a:prstGeom prst="rect">
              <a:avLst/>
            </a:prstGeom>
            <a:noFill/>
            <a:ln>
              <a:noFill/>
            </a:ln>
          </p:spPr>
        </p:pic>
        <p:sp>
          <p:nvSpPr>
            <p:cNvPr id="891" name="Google Shape;891;p107"/>
            <p:cNvSpPr txBox="1"/>
            <p:nvPr/>
          </p:nvSpPr>
          <p:spPr>
            <a:xfrm>
              <a:off x="1523150" y="3190275"/>
              <a:ext cx="916200" cy="27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logo.jpg</a:t>
              </a:r>
              <a:endParaRPr b="0" i="0" sz="1400" u="none" cap="none" strike="noStrike">
                <a:solidFill>
                  <a:srgbClr val="000000"/>
                </a:solidFill>
                <a:latin typeface="Arial"/>
                <a:ea typeface="Arial"/>
                <a:cs typeface="Arial"/>
                <a:sym typeface="Arial"/>
              </a:endParaRPr>
            </a:p>
          </p:txBody>
        </p:sp>
      </p:grpSp>
      <p:grpSp>
        <p:nvGrpSpPr>
          <p:cNvPr id="892" name="Google Shape;892;p107"/>
          <p:cNvGrpSpPr/>
          <p:nvPr/>
        </p:nvGrpSpPr>
        <p:grpSpPr>
          <a:xfrm>
            <a:off x="4113900" y="2409400"/>
            <a:ext cx="916200" cy="1027700"/>
            <a:chOff x="2938825" y="2433775"/>
            <a:chExt cx="916200" cy="1027700"/>
          </a:xfrm>
        </p:grpSpPr>
        <p:pic>
          <p:nvPicPr>
            <p:cNvPr id="893" name="Google Shape;893;p107"/>
            <p:cNvPicPr preferRelativeResize="0"/>
            <p:nvPr/>
          </p:nvPicPr>
          <p:blipFill rotWithShape="1">
            <a:blip r:embed="rId5">
              <a:alphaModFix/>
            </a:blip>
            <a:srcRect b="0" l="0" r="0" t="0"/>
            <a:stretch/>
          </p:blipFill>
          <p:spPr>
            <a:xfrm>
              <a:off x="3018675" y="2433775"/>
              <a:ext cx="756500" cy="756500"/>
            </a:xfrm>
            <a:prstGeom prst="rect">
              <a:avLst/>
            </a:prstGeom>
            <a:noFill/>
            <a:ln>
              <a:noFill/>
            </a:ln>
          </p:spPr>
        </p:pic>
        <p:sp>
          <p:nvSpPr>
            <p:cNvPr id="894" name="Google Shape;894;p107"/>
            <p:cNvSpPr txBox="1"/>
            <p:nvPr/>
          </p:nvSpPr>
          <p:spPr>
            <a:xfrm>
              <a:off x="2938825" y="3190275"/>
              <a:ext cx="916200" cy="27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logo.png</a:t>
              </a:r>
              <a:endParaRPr b="0" i="0" sz="1400" u="none" cap="none" strike="noStrike">
                <a:solidFill>
                  <a:srgbClr val="000000"/>
                </a:solidFill>
                <a:latin typeface="Arial"/>
                <a:ea typeface="Arial"/>
                <a:cs typeface="Arial"/>
                <a:sym typeface="Arial"/>
              </a:endParaRPr>
            </a:p>
          </p:txBody>
        </p:sp>
      </p:grpSp>
      <p:cxnSp>
        <p:nvCxnSpPr>
          <p:cNvPr id="895" name="Google Shape;895;p107"/>
          <p:cNvCxnSpPr>
            <a:stCxn id="891" idx="2"/>
            <a:endCxn id="888" idx="0"/>
          </p:cNvCxnSpPr>
          <p:nvPr/>
        </p:nvCxnSpPr>
        <p:spPr>
          <a:xfrm>
            <a:off x="1676450" y="3437100"/>
            <a:ext cx="0" cy="389100"/>
          </a:xfrm>
          <a:prstGeom prst="straightConnector1">
            <a:avLst/>
          </a:prstGeom>
          <a:noFill/>
          <a:ln cap="flat" cmpd="sng" w="19050">
            <a:solidFill>
              <a:schemeClr val="dk2"/>
            </a:solidFill>
            <a:prstDash val="dot"/>
            <a:round/>
            <a:headEnd len="sm" w="sm" type="none"/>
            <a:tailEnd len="sm" w="sm" type="none"/>
          </a:ln>
        </p:spPr>
      </p:cxnSp>
      <p:sp>
        <p:nvSpPr>
          <p:cNvPr id="896" name="Google Shape;896;p107"/>
          <p:cNvSpPr/>
          <p:nvPr/>
        </p:nvSpPr>
        <p:spPr>
          <a:xfrm>
            <a:off x="2286775" y="3878475"/>
            <a:ext cx="1403700" cy="611700"/>
          </a:xfrm>
          <a:prstGeom prst="wedgeRoundRectCallout">
            <a:avLst>
              <a:gd fmla="val -60561" name="adj1"/>
              <a:gd fmla="val -23864"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使用 jpg 格式讀取圖片</a:t>
            </a:r>
            <a:endParaRPr b="0" i="0" sz="1400" u="none" cap="none" strike="noStrike">
              <a:solidFill>
                <a:schemeClr val="dk2"/>
              </a:solidFill>
              <a:latin typeface="Arial"/>
              <a:ea typeface="Arial"/>
              <a:cs typeface="Arial"/>
              <a:sym typeface="Arial"/>
            </a:endParaRPr>
          </a:p>
        </p:txBody>
      </p:sp>
      <p:cxnSp>
        <p:nvCxnSpPr>
          <p:cNvPr id="897" name="Google Shape;897;p107"/>
          <p:cNvCxnSpPr>
            <a:stCxn id="890" idx="3"/>
            <a:endCxn id="893" idx="1"/>
          </p:cNvCxnSpPr>
          <p:nvPr/>
        </p:nvCxnSpPr>
        <p:spPr>
          <a:xfrm>
            <a:off x="2054700" y="2787650"/>
            <a:ext cx="2139000" cy="0"/>
          </a:xfrm>
          <a:prstGeom prst="straightConnector1">
            <a:avLst/>
          </a:prstGeom>
          <a:noFill/>
          <a:ln cap="flat" cmpd="sng" w="9525">
            <a:solidFill>
              <a:schemeClr val="dk2"/>
            </a:solidFill>
            <a:prstDash val="solid"/>
            <a:round/>
            <a:headEnd len="sm" w="sm" type="none"/>
            <a:tailEnd len="med" w="med" type="triangle"/>
          </a:ln>
        </p:spPr>
      </p:cxnSp>
      <p:sp>
        <p:nvSpPr>
          <p:cNvPr id="898" name="Google Shape;898;p107"/>
          <p:cNvSpPr txBox="1"/>
          <p:nvPr/>
        </p:nvSpPr>
        <p:spPr>
          <a:xfrm>
            <a:off x="2054700" y="2453600"/>
            <a:ext cx="2139000" cy="20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更改副檔名</a:t>
            </a:r>
            <a:endParaRPr b="0" i="0" sz="1400" u="none" cap="none" strike="noStrike">
              <a:solidFill>
                <a:schemeClr val="dk2"/>
              </a:solidFill>
              <a:latin typeface="Arial"/>
              <a:ea typeface="Arial"/>
              <a:cs typeface="Arial"/>
              <a:sym typeface="Arial"/>
            </a:endParaRPr>
          </a:p>
        </p:txBody>
      </p:sp>
      <p:pic>
        <p:nvPicPr>
          <p:cNvPr id="899" name="Google Shape;899;p107"/>
          <p:cNvPicPr preferRelativeResize="0"/>
          <p:nvPr/>
        </p:nvPicPr>
        <p:blipFill rotWithShape="1">
          <a:blip r:embed="rId3">
            <a:alphaModFix/>
          </a:blip>
          <a:srcRect b="0" l="0" r="0" t="0"/>
          <a:stretch/>
        </p:blipFill>
        <p:spPr>
          <a:xfrm>
            <a:off x="4200688" y="3799775"/>
            <a:ext cx="742600" cy="742600"/>
          </a:xfrm>
          <a:prstGeom prst="rect">
            <a:avLst/>
          </a:prstGeom>
          <a:noFill/>
          <a:ln>
            <a:noFill/>
          </a:ln>
        </p:spPr>
      </p:pic>
      <p:sp>
        <p:nvSpPr>
          <p:cNvPr id="900" name="Google Shape;900;p107"/>
          <p:cNvSpPr/>
          <p:nvPr/>
        </p:nvSpPr>
        <p:spPr>
          <a:xfrm>
            <a:off x="5171725" y="3865225"/>
            <a:ext cx="1403700" cy="611700"/>
          </a:xfrm>
          <a:prstGeom prst="wedgeRoundRectCallout">
            <a:avLst>
              <a:gd fmla="val -60561" name="adj1"/>
              <a:gd fmla="val -23864"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dk2"/>
                </a:solidFill>
                <a:latin typeface="Arial"/>
                <a:ea typeface="Arial"/>
                <a:cs typeface="Arial"/>
                <a:sym typeface="Arial"/>
              </a:rPr>
              <a:t>使用 png 格式讀取圖片</a:t>
            </a:r>
            <a:endParaRPr b="0" i="0" sz="1400" u="none" cap="none" strike="noStrike">
              <a:solidFill>
                <a:schemeClr val="dk2"/>
              </a:solidFill>
              <a:latin typeface="Arial"/>
              <a:ea typeface="Arial"/>
              <a:cs typeface="Arial"/>
              <a:sym typeface="Arial"/>
            </a:endParaRPr>
          </a:p>
        </p:txBody>
      </p:sp>
      <p:cxnSp>
        <p:nvCxnSpPr>
          <p:cNvPr id="901" name="Google Shape;901;p107"/>
          <p:cNvCxnSpPr>
            <a:stCxn id="894" idx="2"/>
            <a:endCxn id="899" idx="0"/>
          </p:cNvCxnSpPr>
          <p:nvPr/>
        </p:nvCxnSpPr>
        <p:spPr>
          <a:xfrm>
            <a:off x="4572000" y="3437100"/>
            <a:ext cx="0" cy="362700"/>
          </a:xfrm>
          <a:prstGeom prst="straightConnector1">
            <a:avLst/>
          </a:prstGeom>
          <a:noFill/>
          <a:ln cap="flat" cmpd="sng" w="19050">
            <a:solidFill>
              <a:schemeClr val="dk2"/>
            </a:solidFill>
            <a:prstDash val="dot"/>
            <a:round/>
            <a:headEnd len="sm" w="sm" type="none"/>
            <a:tailEnd len="sm" w="sm" type="none"/>
          </a:ln>
        </p:spPr>
      </p:cxnSp>
      <p:sp>
        <p:nvSpPr>
          <p:cNvPr id="902" name="Google Shape;902;p107"/>
          <p:cNvSpPr txBox="1"/>
          <p:nvPr/>
        </p:nvSpPr>
        <p:spPr>
          <a:xfrm>
            <a:off x="5171725" y="2574325"/>
            <a:ext cx="14037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實際檔案格式還是 jpg</a:t>
            </a:r>
            <a:endParaRPr b="0" i="0" sz="1400" u="none" cap="none" strike="noStrike">
              <a:solidFill>
                <a:srgbClr val="FF0000"/>
              </a:solidFill>
              <a:latin typeface="Arial"/>
              <a:ea typeface="Arial"/>
              <a:cs typeface="Arial"/>
              <a:sym typeface="Arial"/>
            </a:endParaRPr>
          </a:p>
        </p:txBody>
      </p:sp>
      <p:sp>
        <p:nvSpPr>
          <p:cNvPr id="903" name="Google Shape;903;p107"/>
          <p:cNvSpPr/>
          <p:nvPr/>
        </p:nvSpPr>
        <p:spPr>
          <a:xfrm>
            <a:off x="4415550" y="3447900"/>
            <a:ext cx="312900" cy="341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08"/>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網路圖床</a:t>
            </a:r>
            <a:endParaRPr b="0" i="0" sz="3600" u="none" cap="none" strike="noStrike">
              <a:solidFill>
                <a:srgbClr val="000000"/>
              </a:solidFill>
              <a:latin typeface="Helvetica Neue"/>
              <a:ea typeface="Helvetica Neue"/>
              <a:cs typeface="Helvetica Neue"/>
              <a:sym typeface="Helvetica Neue"/>
            </a:endParaRPr>
          </a:p>
        </p:txBody>
      </p:sp>
      <p:sp>
        <p:nvSpPr>
          <p:cNvPr id="909" name="Google Shape;909;p108"/>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除了網站本身的圖片以外，有些網站提供用戶貼圖床的網址供預覽 e.g. PTT</a:t>
            </a:r>
            <a:endParaRPr b="0" i="0" sz="1800" u="none" cap="none" strike="noStrike">
              <a:solidFill>
                <a:srgbClr val="000000"/>
              </a:solidFill>
              <a:latin typeface="Arial"/>
              <a:ea typeface="Arial"/>
              <a:cs typeface="Arial"/>
              <a:sym typeface="Arial"/>
            </a:endParaRPr>
          </a:p>
        </p:txBody>
      </p:sp>
      <p:grpSp>
        <p:nvGrpSpPr>
          <p:cNvPr id="910" name="Google Shape;910;p108"/>
          <p:cNvGrpSpPr/>
          <p:nvPr/>
        </p:nvGrpSpPr>
        <p:grpSpPr>
          <a:xfrm>
            <a:off x="1508050" y="1654275"/>
            <a:ext cx="6065176" cy="2974975"/>
            <a:chOff x="1508050" y="1654275"/>
            <a:chExt cx="6065176" cy="2974975"/>
          </a:xfrm>
        </p:grpSpPr>
        <p:pic>
          <p:nvPicPr>
            <p:cNvPr id="911" name="Google Shape;911;p108"/>
            <p:cNvPicPr preferRelativeResize="0"/>
            <p:nvPr/>
          </p:nvPicPr>
          <p:blipFill rotWithShape="1">
            <a:blip r:embed="rId3">
              <a:alphaModFix/>
            </a:blip>
            <a:srcRect b="0" l="0" r="0" t="0"/>
            <a:stretch/>
          </p:blipFill>
          <p:spPr>
            <a:xfrm>
              <a:off x="1570774" y="1654275"/>
              <a:ext cx="6002452" cy="2974975"/>
            </a:xfrm>
            <a:prstGeom prst="rect">
              <a:avLst/>
            </a:prstGeom>
            <a:noFill/>
            <a:ln>
              <a:noFill/>
            </a:ln>
          </p:spPr>
        </p:pic>
        <p:sp>
          <p:nvSpPr>
            <p:cNvPr id="912" name="Google Shape;912;p108"/>
            <p:cNvSpPr/>
            <p:nvPr/>
          </p:nvSpPr>
          <p:spPr>
            <a:xfrm>
              <a:off x="1508050" y="2189475"/>
              <a:ext cx="2127000" cy="38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3" name="Google Shape;913;p108"/>
          <p:cNvSpPr/>
          <p:nvPr/>
        </p:nvSpPr>
        <p:spPr>
          <a:xfrm>
            <a:off x="6227100" y="2478700"/>
            <a:ext cx="2605200" cy="1615200"/>
          </a:xfrm>
          <a:prstGeom prst="roundRect">
            <a:avLst>
              <a:gd fmla="val 908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備註：</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i</a:t>
            </a:r>
            <a:r>
              <a:rPr b="0" i="0" lang="zh-TW" sz="1400" u="none" cap="none" strike="noStrike">
                <a:solidFill>
                  <a:srgbClr val="000000"/>
                </a:solidFill>
                <a:latin typeface="Arial"/>
                <a:ea typeface="Arial"/>
                <a:cs typeface="Arial"/>
                <a:sym typeface="Arial"/>
              </a:rPr>
              <a:t>.imgur.com/q6fMyz9.</a:t>
            </a:r>
            <a:r>
              <a:rPr b="0" i="0" lang="zh-TW" sz="1400" u="none" cap="none" strike="noStrike">
                <a:solidFill>
                  <a:srgbClr val="FF0000"/>
                </a:solidFill>
                <a:latin typeface="Arial"/>
                <a:ea typeface="Arial"/>
                <a:cs typeface="Arial"/>
                <a:sym typeface="Arial"/>
              </a:rPr>
              <a:t>jpg</a:t>
            </a:r>
            <a:r>
              <a:rPr b="0" i="0" lang="zh-TW" sz="1400" u="none" cap="none" strike="noStrike">
                <a:solidFill>
                  <a:srgbClr val="000000"/>
                </a:solidFill>
                <a:latin typeface="Arial"/>
                <a:ea typeface="Arial"/>
                <a:cs typeface="Arial"/>
                <a:sym typeface="Arial"/>
              </a:rPr>
              <a:t> </a:t>
            </a:r>
            <a:br>
              <a:rPr b="0" i="0" lang="zh-TW" sz="1400" u="none" cap="none" strike="noStrike">
                <a:solidFill>
                  <a:srgbClr val="000000"/>
                </a:solidFill>
                <a:latin typeface="Arial"/>
                <a:ea typeface="Arial"/>
                <a:cs typeface="Arial"/>
                <a:sym typeface="Arial"/>
              </a:rPr>
            </a:br>
            <a:r>
              <a:rPr b="0" i="0" lang="zh-TW" sz="1400" u="none" cap="none" strike="noStrike">
                <a:solidFill>
                  <a:srgbClr val="000000"/>
                </a:solidFill>
                <a:latin typeface="Arial"/>
                <a:ea typeface="Arial"/>
                <a:cs typeface="Arial"/>
                <a:sym typeface="Arial"/>
              </a:rPr>
              <a:t>是圖片</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imgur.com/q6fMyz9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是網站</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6"/>
          <p:cNvSpPr txBox="1"/>
          <p:nvPr>
            <p:ph type="title"/>
          </p:nvPr>
        </p:nvSpPr>
        <p:spPr>
          <a:xfrm>
            <a:off x="3019425" y="1662150"/>
            <a:ext cx="3105300" cy="1819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1" i="0" lang="zh-TW" sz="4000" u="none" cap="none" strike="noStrike">
                <a:solidFill>
                  <a:schemeClr val="dk2"/>
                </a:solidFill>
                <a:latin typeface="Helvetica Neue"/>
                <a:ea typeface="Helvetica Neue"/>
                <a:cs typeface="Helvetica Neue"/>
                <a:sym typeface="Helvetica Neue"/>
              </a:rPr>
              <a:t>爬蟲與網頁介紹</a:t>
            </a:r>
            <a:endParaRPr b="1" i="0" sz="4000" u="none" cap="none" strike="noStrike">
              <a:solidFill>
                <a:srgbClr val="434343"/>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109"/>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眼見不為憑</a:t>
            </a:r>
            <a:endParaRPr b="0" i="0" sz="3600" u="none" cap="none" strike="noStrike">
              <a:solidFill>
                <a:srgbClr val="000000"/>
              </a:solidFill>
              <a:latin typeface="Helvetica Neue"/>
              <a:ea typeface="Helvetica Neue"/>
              <a:cs typeface="Helvetica Neue"/>
              <a:sym typeface="Helvetica Neue"/>
            </a:endParaRPr>
          </a:p>
        </p:txBody>
      </p:sp>
      <p:sp>
        <p:nvSpPr>
          <p:cNvPr id="919" name="Google Shape;919;p109"/>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http://i.imgur.com/q6fMyz9.</a:t>
            </a:r>
            <a:r>
              <a:rPr b="0" i="0" lang="zh-TW" sz="1800" u="none" cap="none" strike="noStrike">
                <a:solidFill>
                  <a:srgbClr val="FF0000"/>
                </a:solidFill>
                <a:latin typeface="Arial"/>
                <a:ea typeface="Arial"/>
                <a:cs typeface="Arial"/>
                <a:sym typeface="Arial"/>
              </a:rPr>
              <a:t>jpg</a:t>
            </a:r>
            <a:endParaRPr b="0" i="0" sz="1800" u="none" cap="none" strike="noStrike">
              <a:solidFill>
                <a:srgbClr val="FF0000"/>
              </a:solidFill>
              <a:latin typeface="Arial"/>
              <a:ea typeface="Arial"/>
              <a:cs typeface="Arial"/>
              <a:sym typeface="Arial"/>
            </a:endParaRPr>
          </a:p>
        </p:txBody>
      </p:sp>
      <p:pic>
        <p:nvPicPr>
          <p:cNvPr id="920" name="Google Shape;920;p109"/>
          <p:cNvPicPr preferRelativeResize="0"/>
          <p:nvPr/>
        </p:nvPicPr>
        <p:blipFill rotWithShape="1">
          <a:blip r:embed="rId3">
            <a:alphaModFix/>
          </a:blip>
          <a:srcRect b="0" l="0" r="0" t="0"/>
          <a:stretch/>
        </p:blipFill>
        <p:spPr>
          <a:xfrm>
            <a:off x="3909528" y="1152475"/>
            <a:ext cx="4922778" cy="34164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10"/>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眼見不為憑</a:t>
            </a:r>
            <a:endParaRPr b="0" i="0" sz="3600" u="none" cap="none" strike="noStrike">
              <a:solidFill>
                <a:srgbClr val="000000"/>
              </a:solidFill>
              <a:latin typeface="Helvetica Neue"/>
              <a:ea typeface="Helvetica Neue"/>
              <a:cs typeface="Helvetica Neue"/>
              <a:sym typeface="Helvetica Neue"/>
            </a:endParaRPr>
          </a:p>
        </p:txBody>
      </p:sp>
      <p:sp>
        <p:nvSpPr>
          <p:cNvPr id="926" name="Google Shape;926;p110"/>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http://i.imgur.com/q6fMyz9.</a:t>
            </a:r>
            <a:r>
              <a:rPr b="0" i="0" lang="zh-TW" sz="1800" u="none" cap="none" strike="noStrike">
                <a:solidFill>
                  <a:srgbClr val="FF0000"/>
                </a:solidFill>
                <a:latin typeface="Arial"/>
                <a:ea typeface="Arial"/>
                <a:cs typeface="Arial"/>
                <a:sym typeface="Arial"/>
              </a:rPr>
              <a:t>png</a:t>
            </a:r>
            <a:endParaRPr b="0" i="0" sz="1800" u="none" cap="none" strike="noStrike">
              <a:solidFill>
                <a:srgbClr val="FF0000"/>
              </a:solidFill>
              <a:latin typeface="Arial"/>
              <a:ea typeface="Arial"/>
              <a:cs typeface="Arial"/>
              <a:sym typeface="Arial"/>
            </a:endParaRPr>
          </a:p>
        </p:txBody>
      </p:sp>
      <p:pic>
        <p:nvPicPr>
          <p:cNvPr id="927" name="Google Shape;927;p110"/>
          <p:cNvPicPr preferRelativeResize="0"/>
          <p:nvPr/>
        </p:nvPicPr>
        <p:blipFill rotWithShape="1">
          <a:blip r:embed="rId3">
            <a:alphaModFix/>
          </a:blip>
          <a:srcRect b="0" l="0" r="0" t="0"/>
          <a:stretch/>
        </p:blipFill>
        <p:spPr>
          <a:xfrm>
            <a:off x="3909528" y="1152475"/>
            <a:ext cx="4922778" cy="34164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111"/>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眼見不為憑</a:t>
            </a:r>
            <a:endParaRPr b="0" i="0" sz="3600" u="none" cap="none" strike="noStrike">
              <a:solidFill>
                <a:srgbClr val="000000"/>
              </a:solidFill>
              <a:latin typeface="Helvetica Neue"/>
              <a:ea typeface="Helvetica Neue"/>
              <a:cs typeface="Helvetica Neue"/>
              <a:sym typeface="Helvetica Neue"/>
            </a:endParaRPr>
          </a:p>
        </p:txBody>
      </p:sp>
      <p:sp>
        <p:nvSpPr>
          <p:cNvPr id="933" name="Google Shape;933;p111"/>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http://i.imgur.com/q6fMyz9.</a:t>
            </a:r>
            <a:r>
              <a:rPr b="0" i="0" lang="zh-TW" sz="1800" u="none" cap="none" strike="noStrike">
                <a:solidFill>
                  <a:srgbClr val="FF0000"/>
                </a:solidFill>
                <a:latin typeface="Arial"/>
                <a:ea typeface="Arial"/>
                <a:cs typeface="Arial"/>
                <a:sym typeface="Arial"/>
              </a:rPr>
              <a:t>gif</a:t>
            </a:r>
            <a:endParaRPr b="0" i="0" sz="1800" u="none" cap="none" strike="noStrike">
              <a:solidFill>
                <a:srgbClr val="FF0000"/>
              </a:solidFill>
              <a:latin typeface="Arial"/>
              <a:ea typeface="Arial"/>
              <a:cs typeface="Arial"/>
              <a:sym typeface="Arial"/>
            </a:endParaRPr>
          </a:p>
        </p:txBody>
      </p:sp>
      <p:pic>
        <p:nvPicPr>
          <p:cNvPr id="934" name="Google Shape;934;p111"/>
          <p:cNvPicPr preferRelativeResize="0"/>
          <p:nvPr/>
        </p:nvPicPr>
        <p:blipFill rotWithShape="1">
          <a:blip r:embed="rId3">
            <a:alphaModFix/>
          </a:blip>
          <a:srcRect b="0" l="0" r="0" t="0"/>
          <a:stretch/>
        </p:blipFill>
        <p:spPr>
          <a:xfrm>
            <a:off x="3909528" y="1152475"/>
            <a:ext cx="4922778" cy="34164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12"/>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圖片格式資訊</a:t>
            </a:r>
            <a:endParaRPr b="0" i="0" sz="3600" u="none" cap="none" strike="noStrike">
              <a:solidFill>
                <a:srgbClr val="000000"/>
              </a:solidFill>
              <a:latin typeface="Helvetica Neue"/>
              <a:ea typeface="Helvetica Neue"/>
              <a:cs typeface="Helvetica Neue"/>
              <a:sym typeface="Helvetica Neue"/>
            </a:endParaRPr>
          </a:p>
        </p:txBody>
      </p:sp>
      <p:sp>
        <p:nvSpPr>
          <p:cNvPr id="940" name="Google Shape;940;p112"/>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為了要用正確的副檔名存檔，我們必須下載下來之後先判斷圖片格式</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這邊可以藉由 PIL.Image 來判斷格式</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from PIL import Image</a:t>
            </a:r>
            <a:endParaRPr b="0" i="0" sz="1800" u="none" cap="none" strike="noStrike">
              <a:solidFill>
                <a:srgbClr val="999999"/>
              </a:solidFill>
              <a:highlight>
                <a:srgbClr val="F6F6F6"/>
              </a:highlight>
              <a:latin typeface="Consolas"/>
              <a:ea typeface="Consolas"/>
              <a:cs typeface="Consolas"/>
              <a:sym typeface="Consolas"/>
            </a:endParaRPr>
          </a:p>
          <a:p>
            <a:pPr indent="0" lvl="0" marL="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resp = requests.get(image_url, </a:t>
            </a:r>
            <a:r>
              <a:rPr b="0" i="0" lang="zh-TW" sz="1800" u="none" cap="none" strike="noStrike">
                <a:solidFill>
                  <a:srgbClr val="FF0000"/>
                </a:solidFill>
                <a:highlight>
                  <a:srgbClr val="F6F6F6"/>
                </a:highlight>
                <a:latin typeface="Consolas"/>
                <a:ea typeface="Consolas"/>
                <a:cs typeface="Consolas"/>
                <a:sym typeface="Consolas"/>
              </a:rPr>
              <a:t>stream=True</a:t>
            </a:r>
            <a:r>
              <a:rPr b="0" i="0" lang="zh-TW" sz="1800" u="none" cap="none" strike="noStrike">
                <a:solidFill>
                  <a:srgbClr val="252830"/>
                </a:solidFill>
                <a:highlight>
                  <a:srgbClr val="F6F6F6"/>
                </a:highlight>
                <a:latin typeface="Consolas"/>
                <a:ea typeface="Consolas"/>
                <a:cs typeface="Consolas"/>
                <a:sym typeface="Consolas"/>
              </a:rPr>
              <a:t>)</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image = Image.open(resp.</a:t>
            </a:r>
            <a:r>
              <a:rPr b="0" i="0" lang="zh-TW" sz="1800" u="none" cap="none" strike="noStrike">
                <a:solidFill>
                  <a:srgbClr val="FF0000"/>
                </a:solidFill>
                <a:highlight>
                  <a:srgbClr val="F6F6F6"/>
                </a:highlight>
                <a:latin typeface="Consolas"/>
                <a:ea typeface="Consolas"/>
                <a:cs typeface="Consolas"/>
                <a:sym typeface="Consolas"/>
              </a:rPr>
              <a:t>raw</a:t>
            </a:r>
            <a:r>
              <a:rPr b="0" i="0" lang="zh-TW" sz="1800" u="none" cap="none" strike="noStrike">
                <a:solidFill>
                  <a:srgbClr val="252830"/>
                </a:solidFill>
                <a:highlight>
                  <a:srgbClr val="F6F6F6"/>
                </a:highlight>
                <a:latin typeface="Consolas"/>
                <a:ea typeface="Consolas"/>
                <a:cs typeface="Consolas"/>
                <a:sym typeface="Consolas"/>
              </a:rPr>
              <a:t>)</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print(image.format) </a:t>
            </a:r>
            <a:r>
              <a:rPr b="0" i="0" lang="zh-TW" sz="1800" u="none" cap="none" strike="noStrike">
                <a:solidFill>
                  <a:srgbClr val="999999"/>
                </a:solidFill>
                <a:highlight>
                  <a:srgbClr val="F6F6F6"/>
                </a:highlight>
                <a:latin typeface="Consolas"/>
                <a:ea typeface="Consolas"/>
                <a:cs typeface="Consolas"/>
                <a:sym typeface="Consolas"/>
              </a:rPr>
              <a:t># e.g. JPEG</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999999"/>
                </a:solidFill>
                <a:highlight>
                  <a:srgbClr val="F6F6F6"/>
                </a:highlight>
                <a:latin typeface="Consolas"/>
                <a:ea typeface="Consolas"/>
                <a:cs typeface="Consolas"/>
                <a:sym typeface="Consolas"/>
              </a:rPr>
              <a:t># 假設我們重新組合圖片檔名與副檔名 logo.jpeg 之後</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chemeClr val="dk1"/>
              </a:buClr>
              <a:buSzPts val="1100"/>
              <a:buFont typeface="Arial"/>
              <a:buNone/>
            </a:pPr>
            <a:r>
              <a:rPr b="0" i="0" lang="zh-TW" sz="1800" u="none" cap="none" strike="noStrike">
                <a:solidFill>
                  <a:srgbClr val="252830"/>
                </a:solidFill>
                <a:highlight>
                  <a:srgbClr val="F6F6F6"/>
                </a:highlight>
                <a:latin typeface="Consolas"/>
                <a:ea typeface="Consolas"/>
                <a:cs typeface="Consolas"/>
                <a:sym typeface="Consolas"/>
              </a:rPr>
              <a:t>image.save('logo.jpeg') </a:t>
            </a:r>
            <a:r>
              <a:rPr b="0" i="0" lang="zh-TW" sz="1800" u="none" cap="none" strike="noStrike">
                <a:solidFill>
                  <a:srgbClr val="999999"/>
                </a:solidFill>
                <a:highlight>
                  <a:srgbClr val="F6F6F6"/>
                </a:highlight>
                <a:latin typeface="Consolas"/>
                <a:ea typeface="Consolas"/>
                <a:cs typeface="Consolas"/>
                <a:sym typeface="Consolas"/>
              </a:rPr>
              <a:t># 儲存圖片</a:t>
            </a:r>
            <a:endParaRPr b="0" i="0" sz="1800" u="none" cap="none" strike="noStrike">
              <a:solidFill>
                <a:srgbClr val="999999"/>
              </a:solidFill>
              <a:highlight>
                <a:srgbClr val="F6F6F6"/>
              </a:highlight>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13"/>
          <p:cNvSpPr txBox="1"/>
          <p:nvPr>
            <p:ph type="title"/>
          </p:nvPr>
        </p:nvSpPr>
        <p:spPr>
          <a:xfrm>
            <a:off x="265500" y="1233175"/>
            <a:ext cx="4045200" cy="14823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a:t>
            </a:r>
            <a:endParaRPr b="0" i="0" sz="3600" u="none" cap="none" strike="noStrike">
              <a:solidFill>
                <a:srgbClr val="000000"/>
              </a:solidFill>
              <a:latin typeface="Helvetica Neue"/>
              <a:ea typeface="Helvetica Neue"/>
              <a:cs typeface="Helvetica Neue"/>
              <a:sym typeface="Helvetica Neue"/>
            </a:endParaRPr>
          </a:p>
        </p:txBody>
      </p:sp>
      <p:sp>
        <p:nvSpPr>
          <p:cNvPr id="946" name="Google Shape;946;p113"/>
          <p:cNvSpPr txBox="1"/>
          <p:nvPr>
            <p:ph idx="2" type="body"/>
          </p:nvPr>
        </p:nvSpPr>
        <p:spPr>
          <a:xfrm>
            <a:off x="4939500" y="724075"/>
            <a:ext cx="3837000" cy="3695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Helvetica Neue"/>
              <a:buNone/>
            </a:pPr>
            <a:r>
              <a:rPr b="0" i="0" lang="zh-TW" sz="1800" u="none" cap="none" strike="noStrike">
                <a:solidFill>
                  <a:srgbClr val="000000"/>
                </a:solidFill>
                <a:latin typeface="Helvetica Neue"/>
                <a:ea typeface="Helvetica Neue"/>
                <a:cs typeface="Helvetica Neue"/>
                <a:sym typeface="Helvetica Neue"/>
              </a:rPr>
              <a:t>Website: </a:t>
            </a:r>
            <a:r>
              <a:rPr b="0" i="0" lang="zh-TW" sz="1800" u="sng" cap="none" strike="noStrike">
                <a:solidFill>
                  <a:schemeClr val="hlink"/>
                </a:solidFill>
                <a:latin typeface="Helvetica Neue"/>
                <a:ea typeface="Helvetica Neue"/>
                <a:cs typeface="Helvetica Neue"/>
                <a:sym typeface="Helvetica Neue"/>
                <a:hlinkClick r:id="rId3"/>
              </a:rPr>
              <a:t>Test-Crawling-Website/portfolio</a:t>
            </a:r>
            <a:endParaRPr b="0" i="0" sz="1800" u="none" cap="none" strike="noStrike">
              <a:solidFill>
                <a:srgbClr val="56BADC"/>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Helvetica Neue"/>
              <a:buNone/>
            </a:pPr>
            <a:r>
              <a:rPr b="0" i="0" lang="zh-TW" sz="1800" u="none" cap="none" strike="noStrike">
                <a:solidFill>
                  <a:srgbClr val="000000"/>
                </a:solidFill>
                <a:latin typeface="Helvetica Neue"/>
                <a:ea typeface="Helvetica Neue"/>
                <a:cs typeface="Helvetica Neue"/>
                <a:sym typeface="Helvetica Neue"/>
              </a:rPr>
              <a:t>請觀察並透過爬蟲程式下載</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5 張圖片</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以正確格式儲存圖片</a:t>
            </a:r>
            <a:endParaRPr b="0" i="0" sz="1800" u="none" cap="none" strike="noStrike">
              <a:solidFill>
                <a:srgbClr val="000000"/>
              </a:solidFill>
              <a:latin typeface="Helvetica Neue"/>
              <a:ea typeface="Helvetica Neue"/>
              <a:cs typeface="Helvetica Neue"/>
              <a:sym typeface="Helvetica Neue"/>
            </a:endParaRPr>
          </a:p>
        </p:txBody>
      </p:sp>
      <p:sp>
        <p:nvSpPr>
          <p:cNvPr id="947" name="Google Shape;947;p113"/>
          <p:cNvSpPr txBox="1"/>
          <p:nvPr>
            <p:ph idx="1" type="subTitle"/>
          </p:nvPr>
        </p:nvSpPr>
        <p:spPr>
          <a:xfrm>
            <a:off x="265500" y="2803075"/>
            <a:ext cx="4045200" cy="123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SzPts val="2100"/>
              <a:buFont typeface="Helvetica Neue"/>
              <a:buNone/>
            </a:pPr>
            <a:r>
              <a:t/>
            </a:r>
            <a:endParaRPr b="0" i="0" sz="2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14"/>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sp>
        <p:nvSpPr>
          <p:cNvPr id="953" name="Google Shape;953;p114"/>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954" name="Google Shape;954;p114" title="Python 爬蟲 Section2_3_image_ans.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15"/>
          <p:cNvSpPr txBox="1"/>
          <p:nvPr>
            <p:ph type="title"/>
          </p:nvPr>
        </p:nvSpPr>
        <p:spPr>
          <a:xfrm>
            <a:off x="3019425" y="1662150"/>
            <a:ext cx="3105300" cy="1819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5200"/>
              <a:buFont typeface="Helvetica Neue"/>
              <a:buNone/>
            </a:pPr>
            <a:r>
              <a:rPr b="1" i="0" lang="zh-TW" sz="4000" u="none" cap="none" strike="noStrike">
                <a:solidFill>
                  <a:schemeClr val="dk2"/>
                </a:solidFill>
                <a:latin typeface="Helvetica Neue"/>
                <a:ea typeface="Helvetica Neue"/>
                <a:cs typeface="Helvetica Neue"/>
                <a:sym typeface="Helvetica Neue"/>
              </a:rPr>
              <a:t>檔案爬蟲</a:t>
            </a:r>
            <a:endParaRPr b="1" i="0" sz="4000" u="none" cap="none" strike="noStrike">
              <a:solidFill>
                <a:schemeClr val="dk2"/>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16"/>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影片</a:t>
            </a:r>
            <a:endParaRPr b="0" i="0" sz="3600" u="none" cap="none" strike="noStrike">
              <a:solidFill>
                <a:srgbClr val="000000"/>
              </a:solidFill>
              <a:latin typeface="Helvetica Neue"/>
              <a:ea typeface="Helvetica Neue"/>
              <a:cs typeface="Helvetica Neue"/>
              <a:sym typeface="Helvetica Neue"/>
            </a:endParaRPr>
          </a:p>
        </p:txBody>
      </p:sp>
      <p:sp>
        <p:nvSpPr>
          <p:cNvPr id="965" name="Google Shape;965;p116"/>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966" name="Google Shape;966;p116" title="Python 爬蟲 Section2_4_file_slide.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17"/>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超連結檔案</a:t>
            </a:r>
            <a:endParaRPr b="0" i="0" sz="3600" u="none" cap="none" strike="noStrike">
              <a:solidFill>
                <a:srgbClr val="000000"/>
              </a:solidFill>
              <a:latin typeface="Helvetica Neue"/>
              <a:ea typeface="Helvetica Neue"/>
              <a:cs typeface="Helvetica Neue"/>
              <a:sym typeface="Helvetica Neue"/>
            </a:endParaRPr>
          </a:p>
        </p:txBody>
      </p:sp>
      <p:sp>
        <p:nvSpPr>
          <p:cNvPr id="972" name="Google Shape;972;p117"/>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檔案在網站上呈現的方式除了單純的文字超連結以外，還有圖片超連結</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檔案爬蟲跟圖片爬蟲的流程基本上一樣，只是目標 tag 變為 &lt;a&gt; tag</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e.g. 台大考古題下載</a:t>
            </a:r>
            <a:endParaRPr b="0" i="0" sz="1800" u="none" cap="none" strike="noStrike">
              <a:solidFill>
                <a:srgbClr val="000000"/>
              </a:solidFill>
              <a:latin typeface="Arial"/>
              <a:ea typeface="Arial"/>
              <a:cs typeface="Arial"/>
              <a:sym typeface="Arial"/>
            </a:endParaRPr>
          </a:p>
        </p:txBody>
      </p:sp>
      <p:pic>
        <p:nvPicPr>
          <p:cNvPr id="973" name="Google Shape;973;p117"/>
          <p:cNvPicPr preferRelativeResize="0"/>
          <p:nvPr/>
        </p:nvPicPr>
        <p:blipFill rotWithShape="1">
          <a:blip r:embed="rId3">
            <a:alphaModFix/>
          </a:blip>
          <a:srcRect b="0" l="0" r="0" t="0"/>
          <a:stretch/>
        </p:blipFill>
        <p:spPr>
          <a:xfrm>
            <a:off x="0" y="2286214"/>
            <a:ext cx="9144001" cy="2282673"/>
          </a:xfrm>
          <a:prstGeom prst="rect">
            <a:avLst/>
          </a:prstGeom>
          <a:noFill/>
          <a:ln>
            <a:noFill/>
          </a:ln>
        </p:spPr>
      </p:pic>
      <p:sp>
        <p:nvSpPr>
          <p:cNvPr id="974" name="Google Shape;974;p117"/>
          <p:cNvSpPr/>
          <p:nvPr/>
        </p:nvSpPr>
        <p:spPr>
          <a:xfrm>
            <a:off x="7228700" y="2550900"/>
            <a:ext cx="410100" cy="410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17"/>
          <p:cNvSpPr txBox="1"/>
          <p:nvPr/>
        </p:nvSpPr>
        <p:spPr>
          <a:xfrm>
            <a:off x="5588350" y="2598600"/>
            <a:ext cx="1487400" cy="46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圖片超連結檔案</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18"/>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超連結檔案</a:t>
            </a:r>
            <a:endParaRPr b="0" i="0" sz="3600" u="none" cap="none" strike="noStrike">
              <a:solidFill>
                <a:srgbClr val="000000"/>
              </a:solidFill>
              <a:latin typeface="Helvetica Neue"/>
              <a:ea typeface="Helvetica Neue"/>
              <a:cs typeface="Helvetica Neue"/>
              <a:sym typeface="Helvetica Neue"/>
            </a:endParaRPr>
          </a:p>
        </p:txBody>
      </p:sp>
      <p:sp>
        <p:nvSpPr>
          <p:cNvPr id="981" name="Google Shape;981;p118"/>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透過開發者工具查看可以得知這個結構是 &lt;a&gt; tag 裏面包著 &lt;img&gt; tag</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而 &lt;a&gt; tag 是我們的目標主體，&lt;img&gt; tag 只是單純代表 PDF icon</a:t>
            </a:r>
            <a:endParaRPr b="0" i="0" sz="1800" u="none" cap="none" strike="noStrike">
              <a:solidFill>
                <a:srgbClr val="000000"/>
              </a:solidFill>
              <a:latin typeface="Arial"/>
              <a:ea typeface="Arial"/>
              <a:cs typeface="Arial"/>
              <a:sym typeface="Arial"/>
            </a:endParaRPr>
          </a:p>
        </p:txBody>
      </p:sp>
      <p:pic>
        <p:nvPicPr>
          <p:cNvPr id="982" name="Google Shape;982;p118"/>
          <p:cNvPicPr preferRelativeResize="0"/>
          <p:nvPr/>
        </p:nvPicPr>
        <p:blipFill rotWithShape="1">
          <a:blip r:embed="rId3">
            <a:alphaModFix/>
          </a:blip>
          <a:srcRect b="0" l="0" r="0" t="0"/>
          <a:stretch/>
        </p:blipFill>
        <p:spPr>
          <a:xfrm>
            <a:off x="1828025" y="2425861"/>
            <a:ext cx="7315976" cy="1510975"/>
          </a:xfrm>
          <a:prstGeom prst="rect">
            <a:avLst/>
          </a:prstGeom>
          <a:noFill/>
          <a:ln>
            <a:noFill/>
          </a:ln>
        </p:spPr>
      </p:pic>
      <p:pic>
        <p:nvPicPr>
          <p:cNvPr id="983" name="Google Shape;983;p118"/>
          <p:cNvPicPr preferRelativeResize="0"/>
          <p:nvPr/>
        </p:nvPicPr>
        <p:blipFill rotWithShape="1">
          <a:blip r:embed="rId4">
            <a:alphaModFix/>
          </a:blip>
          <a:srcRect b="0" l="0" r="0" t="0"/>
          <a:stretch/>
        </p:blipFill>
        <p:spPr>
          <a:xfrm>
            <a:off x="311700" y="2737538"/>
            <a:ext cx="887625" cy="887625"/>
          </a:xfrm>
          <a:prstGeom prst="rect">
            <a:avLst/>
          </a:prstGeom>
          <a:noFill/>
          <a:ln>
            <a:noFill/>
          </a:ln>
        </p:spPr>
      </p:pic>
      <p:sp>
        <p:nvSpPr>
          <p:cNvPr id="984" name="Google Shape;984;p118"/>
          <p:cNvSpPr/>
          <p:nvPr/>
        </p:nvSpPr>
        <p:spPr>
          <a:xfrm>
            <a:off x="1390125" y="2460550"/>
            <a:ext cx="326700" cy="2433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18"/>
          <p:cNvSpPr/>
          <p:nvPr/>
        </p:nvSpPr>
        <p:spPr>
          <a:xfrm>
            <a:off x="1390125" y="3655550"/>
            <a:ext cx="326700" cy="2433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18"/>
          <p:cNvSpPr/>
          <p:nvPr/>
        </p:nvSpPr>
        <p:spPr>
          <a:xfrm>
            <a:off x="1542525" y="3058050"/>
            <a:ext cx="326700" cy="2433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7"/>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影片</a:t>
            </a:r>
            <a:endParaRPr b="0" i="0" sz="3600" u="none" cap="none" strike="noStrike">
              <a:solidFill>
                <a:srgbClr val="000000"/>
              </a:solidFill>
              <a:latin typeface="Helvetica Neue"/>
              <a:ea typeface="Helvetica Neue"/>
              <a:cs typeface="Helvetica Neue"/>
              <a:sym typeface="Helvetica Neue"/>
            </a:endParaRPr>
          </a:p>
        </p:txBody>
      </p:sp>
      <p:sp>
        <p:nvSpPr>
          <p:cNvPr id="254" name="Google Shape;254;p47"/>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55" name="Google Shape;255;p47" title="Python 爬蟲 Section1_0_Introduction_slide.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19"/>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定位策略</a:t>
            </a:r>
            <a:endParaRPr b="0" i="0" sz="3600" u="none" cap="none" strike="noStrike">
              <a:solidFill>
                <a:srgbClr val="000000"/>
              </a:solidFill>
              <a:latin typeface="Helvetica Neue"/>
              <a:ea typeface="Helvetica Neue"/>
              <a:cs typeface="Helvetica Neue"/>
              <a:sym typeface="Helvetica Neue"/>
            </a:endParaRPr>
          </a:p>
        </p:txBody>
      </p:sp>
      <p:sp>
        <p:nvSpPr>
          <p:cNvPr id="992" name="Google Shape;992;p119"/>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我們知道 </a:t>
            </a:r>
            <a:r>
              <a:rPr b="0" i="0" lang="zh-TW" sz="1800" u="none" cap="none" strike="noStrike">
                <a:solidFill>
                  <a:srgbClr val="252830"/>
                </a:solidFill>
                <a:highlight>
                  <a:srgbClr val="F6F6F6"/>
                </a:highlight>
                <a:latin typeface="Consolas"/>
                <a:ea typeface="Consolas"/>
                <a:cs typeface="Consolas"/>
                <a:sym typeface="Consolas"/>
              </a:rPr>
              <a:t>BeautifulSoup</a:t>
            </a:r>
            <a:r>
              <a:rPr b="0" i="0" lang="zh-TW" sz="1800" u="none" cap="none" strike="noStrike">
                <a:solidFill>
                  <a:srgbClr val="000000"/>
                </a:solidFill>
                <a:latin typeface="Arial"/>
                <a:ea typeface="Arial"/>
                <a:cs typeface="Arial"/>
                <a:sym typeface="Arial"/>
              </a:rPr>
              <a:t> 可以在 tag 裏面再次搜尋，</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一般的策略都是透過定位目標 tag 的上一層，藉此縮小搜尋範圍再搜尋</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可是還是會有跟目標 tag 同一層同時存在其他不需要的超連結</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這種情況通常就需要額外花時間去解析結構</a:t>
            </a:r>
            <a:endParaRPr b="0" i="0" sz="1800" u="none" cap="none" strike="noStrike">
              <a:solidFill>
                <a:srgbClr val="000000"/>
              </a:solidFill>
              <a:latin typeface="Arial"/>
              <a:ea typeface="Arial"/>
              <a:cs typeface="Arial"/>
              <a:sym typeface="Arial"/>
            </a:endParaRPr>
          </a:p>
        </p:txBody>
      </p:sp>
      <p:graphicFrame>
        <p:nvGraphicFramePr>
          <p:cNvPr id="993" name="Google Shape;993;p119"/>
          <p:cNvGraphicFramePr/>
          <p:nvPr/>
        </p:nvGraphicFramePr>
        <p:xfrm>
          <a:off x="5233850" y="2497075"/>
          <a:ext cx="3000000" cy="3000000"/>
        </p:xfrm>
        <a:graphic>
          <a:graphicData uri="http://schemas.openxmlformats.org/drawingml/2006/table">
            <a:tbl>
              <a:tblPr>
                <a:noFill/>
                <a:tableStyleId>{C9841770-1E03-4D32-AA98-CD62AFC3DA72}</a:tableStyleId>
              </a:tblPr>
              <a:tblGrid>
                <a:gridCol w="683200"/>
                <a:gridCol w="2461850"/>
              </a:tblGrid>
              <a:tr h="4959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檔案敘述 1</a:t>
                      </a:r>
                      <a:endParaRPr sz="1400" u="none" cap="none" strike="noStrike"/>
                    </a:p>
                  </a:txBody>
                  <a:tcPr marT="91425" marB="91425" marR="91425" marL="91425" anchor="ctr"/>
                </a:tc>
              </a:tr>
              <a:tr h="4959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zh-TW" sz="1400" u="none" cap="none" strike="noStrike">
                          <a:solidFill>
                            <a:schemeClr val="dk1"/>
                          </a:solidFill>
                        </a:rPr>
                        <a:t>檔案敘述 2</a:t>
                      </a:r>
                      <a:endParaRPr sz="1400" u="none" cap="none" strike="noStrike"/>
                    </a:p>
                  </a:txBody>
                  <a:tcPr marT="91425" marB="91425" marR="91425" marL="91425" anchor="ctr"/>
                </a:tc>
              </a:tr>
              <a:tr h="4959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zh-TW" sz="1400" u="none" cap="none" strike="noStrike">
                          <a:solidFill>
                            <a:schemeClr val="dk1"/>
                          </a:solidFill>
                        </a:rPr>
                        <a:t>檔案敘述 3</a:t>
                      </a:r>
                      <a:endParaRPr sz="1400" u="none" cap="none" strike="noStrike"/>
                    </a:p>
                  </a:txBody>
                  <a:tcPr marT="91425" marB="91425" marR="91425" marL="91425" anchor="ctr"/>
                </a:tc>
              </a:tr>
              <a:tr h="4959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zh-TW" sz="1400" u="none" cap="none" strike="noStrike">
                          <a:solidFill>
                            <a:schemeClr val="dk1"/>
                          </a:solidFill>
                        </a:rPr>
                        <a:t>檔案敘述 4</a:t>
                      </a:r>
                      <a:endParaRPr sz="1400" u="none" cap="none" strike="noStrike"/>
                    </a:p>
                  </a:txBody>
                  <a:tcPr marT="91425" marB="91425" marR="91425" marL="91425" anchor="ctr"/>
                </a:tc>
              </a:tr>
              <a:tr h="4959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zh-TW" sz="1400" u="none" cap="none" strike="noStrike">
                          <a:solidFill>
                            <a:schemeClr val="dk1"/>
                          </a:solidFill>
                        </a:rPr>
                        <a:t>檔案敘述 5</a:t>
                      </a:r>
                      <a:endParaRPr sz="1400" u="none" cap="none" strike="noStrike"/>
                    </a:p>
                  </a:txBody>
                  <a:tcPr marT="91425" marB="91425" marR="91425" marL="91425" anchor="ctr"/>
                </a:tc>
              </a:tr>
            </a:tbl>
          </a:graphicData>
        </a:graphic>
      </p:graphicFrame>
      <p:pic>
        <p:nvPicPr>
          <p:cNvPr id="994" name="Google Shape;994;p119"/>
          <p:cNvPicPr preferRelativeResize="0"/>
          <p:nvPr/>
        </p:nvPicPr>
        <p:blipFill rotWithShape="1">
          <a:blip r:embed="rId3">
            <a:alphaModFix/>
          </a:blip>
          <a:srcRect b="0" l="0" r="0" t="0"/>
          <a:stretch/>
        </p:blipFill>
        <p:spPr>
          <a:xfrm>
            <a:off x="5345075" y="2531825"/>
            <a:ext cx="430950" cy="430950"/>
          </a:xfrm>
          <a:prstGeom prst="rect">
            <a:avLst/>
          </a:prstGeom>
          <a:noFill/>
          <a:ln>
            <a:noFill/>
          </a:ln>
        </p:spPr>
      </p:pic>
      <p:pic>
        <p:nvPicPr>
          <p:cNvPr id="995" name="Google Shape;995;p119"/>
          <p:cNvPicPr preferRelativeResize="0"/>
          <p:nvPr/>
        </p:nvPicPr>
        <p:blipFill rotWithShape="1">
          <a:blip r:embed="rId3">
            <a:alphaModFix/>
          </a:blip>
          <a:srcRect b="0" l="0" r="0" t="0"/>
          <a:stretch/>
        </p:blipFill>
        <p:spPr>
          <a:xfrm>
            <a:off x="5345075" y="3521413"/>
            <a:ext cx="430950" cy="430950"/>
          </a:xfrm>
          <a:prstGeom prst="rect">
            <a:avLst/>
          </a:prstGeom>
          <a:noFill/>
          <a:ln>
            <a:noFill/>
          </a:ln>
        </p:spPr>
      </p:pic>
      <p:pic>
        <p:nvPicPr>
          <p:cNvPr id="996" name="Google Shape;996;p119"/>
          <p:cNvPicPr preferRelativeResize="0"/>
          <p:nvPr/>
        </p:nvPicPr>
        <p:blipFill rotWithShape="1">
          <a:blip r:embed="rId3">
            <a:alphaModFix/>
          </a:blip>
          <a:srcRect b="0" l="0" r="0" t="0"/>
          <a:stretch/>
        </p:blipFill>
        <p:spPr>
          <a:xfrm>
            <a:off x="5345075" y="4511025"/>
            <a:ext cx="430950" cy="430950"/>
          </a:xfrm>
          <a:prstGeom prst="rect">
            <a:avLst/>
          </a:prstGeom>
          <a:noFill/>
          <a:ln>
            <a:noFill/>
          </a:ln>
        </p:spPr>
      </p:pic>
      <p:pic>
        <p:nvPicPr>
          <p:cNvPr id="997" name="Google Shape;997;p119"/>
          <p:cNvPicPr preferRelativeResize="0"/>
          <p:nvPr/>
        </p:nvPicPr>
        <p:blipFill rotWithShape="1">
          <a:blip r:embed="rId4">
            <a:alphaModFix/>
          </a:blip>
          <a:srcRect b="0" l="0" r="0" t="0"/>
          <a:stretch/>
        </p:blipFill>
        <p:spPr>
          <a:xfrm>
            <a:off x="5345075" y="3026625"/>
            <a:ext cx="430950" cy="430950"/>
          </a:xfrm>
          <a:prstGeom prst="rect">
            <a:avLst/>
          </a:prstGeom>
          <a:noFill/>
          <a:ln>
            <a:noFill/>
          </a:ln>
        </p:spPr>
      </p:pic>
      <p:pic>
        <p:nvPicPr>
          <p:cNvPr id="998" name="Google Shape;998;p119"/>
          <p:cNvPicPr preferRelativeResize="0"/>
          <p:nvPr/>
        </p:nvPicPr>
        <p:blipFill rotWithShape="1">
          <a:blip r:embed="rId5">
            <a:alphaModFix/>
          </a:blip>
          <a:srcRect b="0" l="0" r="0" t="0"/>
          <a:stretch/>
        </p:blipFill>
        <p:spPr>
          <a:xfrm>
            <a:off x="5345075" y="4016225"/>
            <a:ext cx="430950" cy="430950"/>
          </a:xfrm>
          <a:prstGeom prst="rect">
            <a:avLst/>
          </a:prstGeom>
          <a:noFill/>
          <a:ln>
            <a:noFill/>
          </a:ln>
        </p:spPr>
      </p:pic>
      <p:sp>
        <p:nvSpPr>
          <p:cNvPr id="999" name="Google Shape;999;p119"/>
          <p:cNvSpPr txBox="1"/>
          <p:nvPr/>
        </p:nvSpPr>
        <p:spPr>
          <a:xfrm>
            <a:off x="2036025" y="3521350"/>
            <a:ext cx="21408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4A86E8"/>
                </a:solidFill>
                <a:latin typeface="Arial"/>
                <a:ea typeface="Arial"/>
                <a:cs typeface="Arial"/>
                <a:sym typeface="Arial"/>
              </a:rPr>
              <a:t>e.g. 目標僅有 PDF 檔案</a:t>
            </a:r>
            <a:endParaRPr b="0" i="0" sz="1400" u="none" cap="none" strike="noStrike">
              <a:solidFill>
                <a:srgbClr val="4A86E8"/>
              </a:solidFill>
              <a:latin typeface="Arial"/>
              <a:ea typeface="Arial"/>
              <a:cs typeface="Arial"/>
              <a:sym typeface="Arial"/>
            </a:endParaRPr>
          </a:p>
        </p:txBody>
      </p:sp>
      <p:cxnSp>
        <p:nvCxnSpPr>
          <p:cNvPr id="1000" name="Google Shape;1000;p119"/>
          <p:cNvCxnSpPr>
            <a:stCxn id="994" idx="1"/>
            <a:endCxn id="999" idx="3"/>
          </p:cNvCxnSpPr>
          <p:nvPr/>
        </p:nvCxnSpPr>
        <p:spPr>
          <a:xfrm flipH="1">
            <a:off x="4176875" y="2747300"/>
            <a:ext cx="1168200" cy="989700"/>
          </a:xfrm>
          <a:prstGeom prst="bentConnector3">
            <a:avLst>
              <a:gd fmla="val 50002" name="adj1"/>
            </a:avLst>
          </a:prstGeom>
          <a:noFill/>
          <a:ln cap="flat" cmpd="sng" w="19050">
            <a:solidFill>
              <a:srgbClr val="4A86E8"/>
            </a:solidFill>
            <a:prstDash val="solid"/>
            <a:round/>
            <a:headEnd len="med" w="med" type="triangle"/>
            <a:tailEnd len="sm" w="sm" type="none"/>
          </a:ln>
        </p:spPr>
      </p:cxnSp>
      <p:cxnSp>
        <p:nvCxnSpPr>
          <p:cNvPr id="1001" name="Google Shape;1001;p119"/>
          <p:cNvCxnSpPr>
            <a:stCxn id="996" idx="1"/>
            <a:endCxn id="999" idx="3"/>
          </p:cNvCxnSpPr>
          <p:nvPr/>
        </p:nvCxnSpPr>
        <p:spPr>
          <a:xfrm rot="10800000">
            <a:off x="4176875" y="3736800"/>
            <a:ext cx="1168200" cy="989700"/>
          </a:xfrm>
          <a:prstGeom prst="bentConnector3">
            <a:avLst>
              <a:gd fmla="val 50002" name="adj1"/>
            </a:avLst>
          </a:prstGeom>
          <a:noFill/>
          <a:ln cap="flat" cmpd="sng" w="19050">
            <a:solidFill>
              <a:srgbClr val="4A86E8"/>
            </a:solidFill>
            <a:prstDash val="solid"/>
            <a:round/>
            <a:headEnd len="med" w="med" type="triangle"/>
            <a:tailEnd len="sm" w="sm" type="none"/>
          </a:ln>
        </p:spPr>
      </p:cxnSp>
      <p:cxnSp>
        <p:nvCxnSpPr>
          <p:cNvPr id="1002" name="Google Shape;1002;p119"/>
          <p:cNvCxnSpPr>
            <a:stCxn id="995" idx="1"/>
            <a:endCxn id="999" idx="3"/>
          </p:cNvCxnSpPr>
          <p:nvPr/>
        </p:nvCxnSpPr>
        <p:spPr>
          <a:xfrm rot="10800000">
            <a:off x="4176875" y="3736888"/>
            <a:ext cx="1168200" cy="0"/>
          </a:xfrm>
          <a:prstGeom prst="straightConnector1">
            <a:avLst/>
          </a:prstGeom>
          <a:noFill/>
          <a:ln cap="flat" cmpd="sng" w="19050">
            <a:solidFill>
              <a:srgbClr val="4A86E8"/>
            </a:solidFill>
            <a:prstDash val="solid"/>
            <a:round/>
            <a:headEnd len="med" w="med" type="triangl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20"/>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定位策略</a:t>
            </a:r>
            <a:endParaRPr b="0" i="0" sz="3600" u="none" cap="none" strike="noStrike">
              <a:solidFill>
                <a:srgbClr val="000000"/>
              </a:solidFill>
              <a:latin typeface="Helvetica Neue"/>
              <a:ea typeface="Helvetica Neue"/>
              <a:cs typeface="Helvetica Neue"/>
              <a:sym typeface="Helvetica Neue"/>
            </a:endParaRPr>
          </a:p>
        </p:txBody>
      </p:sp>
      <p:sp>
        <p:nvSpPr>
          <p:cNvPr id="1008" name="Google Shape;1008;p120"/>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由於 HTML5 的架構類似家族樹的概念，&lt;a&gt; tag 可以視作 &lt;img&gt; tag 的 parent</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因此除了由外而內縮小範圍尋找，我們也可以透過定位 PDF icon 由內往外找</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images = soup.find_all('img',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	'src': re.compile('application-pdf.png')</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for image in images:</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	</a:t>
            </a:r>
            <a:r>
              <a:rPr b="0" i="0" lang="zh-TW" sz="1800" u="none" cap="none" strike="noStrike">
                <a:solidFill>
                  <a:srgbClr val="999999"/>
                </a:solidFill>
                <a:highlight>
                  <a:srgbClr val="F6F6F6"/>
                </a:highlight>
                <a:latin typeface="Consolas"/>
                <a:ea typeface="Consolas"/>
                <a:cs typeface="Consolas"/>
                <a:sym typeface="Consolas"/>
              </a:rPr>
              <a:t># 透過 parent method 尋訪 img tag 的上一層 tag</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chemeClr val="dk1"/>
              </a:buClr>
              <a:buSzPts val="1100"/>
              <a:buFont typeface="Arial"/>
              <a:buNone/>
            </a:pPr>
            <a:r>
              <a:rPr b="0" i="0" lang="zh-TW" sz="1800" u="none" cap="none" strike="noStrike">
                <a:solidFill>
                  <a:srgbClr val="252830"/>
                </a:solidFill>
                <a:highlight>
                  <a:srgbClr val="F6F6F6"/>
                </a:highlight>
                <a:latin typeface="Consolas"/>
                <a:ea typeface="Consolas"/>
                <a:cs typeface="Consolas"/>
                <a:sym typeface="Consolas"/>
              </a:rPr>
              <a:t>	print(image.parent['href'])</a:t>
            </a:r>
            <a:endParaRPr b="0" i="0" sz="1800" u="none" cap="none" strike="noStrike">
              <a:solidFill>
                <a:srgbClr val="252830"/>
              </a:solidFill>
              <a:highlight>
                <a:srgbClr val="F6F6F6"/>
              </a:highlight>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21"/>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檔案的絕對路徑與相對路徑</a:t>
            </a:r>
            <a:endParaRPr b="0" i="0" sz="3600" u="none" cap="none" strike="noStrike">
              <a:solidFill>
                <a:srgbClr val="000000"/>
              </a:solidFill>
              <a:latin typeface="Helvetica Neue"/>
              <a:ea typeface="Helvetica Neue"/>
              <a:cs typeface="Helvetica Neue"/>
              <a:sym typeface="Helvetica Neue"/>
            </a:endParaRPr>
          </a:p>
        </p:txBody>
      </p:sp>
      <p:sp>
        <p:nvSpPr>
          <p:cNvPr id="1014" name="Google Shape;1014;p121"/>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前面提到圖片的時候我們知道圖片路徑在 &lt;img&gt; tag 的 src 屬性</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而現在我們知道超連結檔案的檔案路徑在 &lt;a&gt; tag 的 href 屬性</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上述兩者皆代表了檔案位置，同樣都有以下這兩種表達方式</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絕對路徑，e.g. </a:t>
            </a:r>
            <a:r>
              <a:rPr b="0" i="0" lang="zh-TW" sz="1800" u="sng" cap="none" strike="noStrike">
                <a:solidFill>
                  <a:schemeClr val="hlink"/>
                </a:solidFill>
                <a:latin typeface="Arial"/>
                <a:ea typeface="Arial"/>
                <a:cs typeface="Arial"/>
                <a:sym typeface="Arial"/>
                <a:hlinkClick r:id="rId3"/>
              </a:rPr>
              <a:t>http://exam.lib.ntu.edu.tw/graduate</a:t>
            </a:r>
            <a:endParaRPr b="0" i="0" sz="1800" u="none" cap="none" strike="noStrike">
              <a:solidFill>
                <a:srgbClr val="56BADC"/>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相對路徑，e.g. /exam/sites/all/themes/ntu/logo.png</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122"/>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檔案的絕對路徑與相對路徑</a:t>
            </a:r>
            <a:endParaRPr b="0" i="0" sz="3600" u="none" cap="none" strike="noStrike">
              <a:solidFill>
                <a:srgbClr val="000000"/>
              </a:solidFill>
              <a:latin typeface="Helvetica Neue"/>
              <a:ea typeface="Helvetica Neue"/>
              <a:cs typeface="Helvetica Neue"/>
              <a:sym typeface="Helvetica Neue"/>
            </a:endParaRPr>
          </a:p>
        </p:txBody>
      </p:sp>
      <p:sp>
        <p:nvSpPr>
          <p:cNvPr id="1020" name="Google Shape;1020;p122"/>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無法直接對相對路徑送 request</a:t>
            </a:r>
            <a:endParaRPr b="0" i="0" sz="1800" u="none" cap="none" strike="noStrike">
              <a:solidFill>
                <a:srgbClr val="000000"/>
              </a:solidFill>
              <a:latin typeface="Arial"/>
              <a:ea typeface="Arial"/>
              <a:cs typeface="Arial"/>
              <a:sym typeface="Arial"/>
            </a:endParaRPr>
          </a:p>
        </p:txBody>
      </p:sp>
      <p:pic>
        <p:nvPicPr>
          <p:cNvPr id="1021" name="Google Shape;1021;p122"/>
          <p:cNvPicPr preferRelativeResize="0"/>
          <p:nvPr/>
        </p:nvPicPr>
        <p:blipFill rotWithShape="1">
          <a:blip r:embed="rId3">
            <a:alphaModFix/>
          </a:blip>
          <a:srcRect b="0" l="0" r="0" t="0"/>
          <a:stretch/>
        </p:blipFill>
        <p:spPr>
          <a:xfrm>
            <a:off x="6210325" y="3036225"/>
            <a:ext cx="432275" cy="432275"/>
          </a:xfrm>
          <a:prstGeom prst="rect">
            <a:avLst/>
          </a:prstGeom>
          <a:noFill/>
          <a:ln>
            <a:noFill/>
          </a:ln>
        </p:spPr>
      </p:pic>
      <p:grpSp>
        <p:nvGrpSpPr>
          <p:cNvPr id="1022" name="Google Shape;1022;p122"/>
          <p:cNvGrpSpPr/>
          <p:nvPr/>
        </p:nvGrpSpPr>
        <p:grpSpPr>
          <a:xfrm>
            <a:off x="4176613" y="1858050"/>
            <a:ext cx="432300" cy="700175"/>
            <a:chOff x="3774663" y="1865475"/>
            <a:chExt cx="432300" cy="700175"/>
          </a:xfrm>
        </p:grpSpPr>
        <p:pic>
          <p:nvPicPr>
            <p:cNvPr id="1023" name="Google Shape;1023;p122"/>
            <p:cNvPicPr preferRelativeResize="0"/>
            <p:nvPr/>
          </p:nvPicPr>
          <p:blipFill rotWithShape="1">
            <a:blip r:embed="rId4">
              <a:alphaModFix/>
            </a:blip>
            <a:srcRect b="0" l="0" r="0" t="0"/>
            <a:stretch/>
          </p:blipFill>
          <p:spPr>
            <a:xfrm>
              <a:off x="3774675" y="2133375"/>
              <a:ext cx="432275" cy="432275"/>
            </a:xfrm>
            <a:prstGeom prst="rect">
              <a:avLst/>
            </a:prstGeom>
            <a:noFill/>
            <a:ln>
              <a:noFill/>
            </a:ln>
          </p:spPr>
        </p:pic>
        <p:sp>
          <p:nvSpPr>
            <p:cNvPr id="1024" name="Google Shape;1024;p122"/>
            <p:cNvSpPr txBox="1"/>
            <p:nvPr/>
          </p:nvSpPr>
          <p:spPr>
            <a:xfrm>
              <a:off x="3774663" y="1865475"/>
              <a:ext cx="432300" cy="26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ext</a:t>
              </a:r>
              <a:endParaRPr b="0" i="0" sz="1400" u="none" cap="none" strike="noStrike">
                <a:solidFill>
                  <a:srgbClr val="000000"/>
                </a:solidFill>
                <a:latin typeface="Arial"/>
                <a:ea typeface="Arial"/>
                <a:cs typeface="Arial"/>
                <a:sym typeface="Arial"/>
              </a:endParaRPr>
            </a:p>
          </p:txBody>
        </p:sp>
      </p:grpSp>
      <p:grpSp>
        <p:nvGrpSpPr>
          <p:cNvPr id="1025" name="Google Shape;1025;p122"/>
          <p:cNvGrpSpPr/>
          <p:nvPr/>
        </p:nvGrpSpPr>
        <p:grpSpPr>
          <a:xfrm>
            <a:off x="4980525" y="2768325"/>
            <a:ext cx="432300" cy="700175"/>
            <a:chOff x="4578550" y="2775750"/>
            <a:chExt cx="432300" cy="700175"/>
          </a:xfrm>
        </p:grpSpPr>
        <p:pic>
          <p:nvPicPr>
            <p:cNvPr id="1026" name="Google Shape;1026;p122"/>
            <p:cNvPicPr preferRelativeResize="0"/>
            <p:nvPr/>
          </p:nvPicPr>
          <p:blipFill rotWithShape="1">
            <a:blip r:embed="rId4">
              <a:alphaModFix/>
            </a:blip>
            <a:srcRect b="0" l="0" r="0" t="0"/>
            <a:stretch/>
          </p:blipFill>
          <p:spPr>
            <a:xfrm>
              <a:off x="4578575" y="3043650"/>
              <a:ext cx="432275" cy="432275"/>
            </a:xfrm>
            <a:prstGeom prst="rect">
              <a:avLst/>
            </a:prstGeom>
            <a:noFill/>
            <a:ln>
              <a:noFill/>
            </a:ln>
          </p:spPr>
        </p:pic>
        <p:sp>
          <p:nvSpPr>
            <p:cNvPr id="1027" name="Google Shape;1027;p122"/>
            <p:cNvSpPr txBox="1"/>
            <p:nvPr/>
          </p:nvSpPr>
          <p:spPr>
            <a:xfrm>
              <a:off x="4578550" y="2775750"/>
              <a:ext cx="432300" cy="26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ext</a:t>
              </a:r>
              <a:endParaRPr b="0" i="0" sz="1400" u="none" cap="none" strike="noStrike">
                <a:solidFill>
                  <a:srgbClr val="000000"/>
                </a:solidFill>
                <a:latin typeface="Arial"/>
                <a:ea typeface="Arial"/>
                <a:cs typeface="Arial"/>
                <a:sym typeface="Arial"/>
              </a:endParaRPr>
            </a:p>
          </p:txBody>
        </p:sp>
      </p:grpSp>
      <p:grpSp>
        <p:nvGrpSpPr>
          <p:cNvPr id="1028" name="Google Shape;1028;p122"/>
          <p:cNvGrpSpPr/>
          <p:nvPr/>
        </p:nvGrpSpPr>
        <p:grpSpPr>
          <a:xfrm>
            <a:off x="4392050" y="3615000"/>
            <a:ext cx="432300" cy="700175"/>
            <a:chOff x="3990100" y="3622425"/>
            <a:chExt cx="432300" cy="700175"/>
          </a:xfrm>
        </p:grpSpPr>
        <p:pic>
          <p:nvPicPr>
            <p:cNvPr id="1029" name="Google Shape;1029;p122"/>
            <p:cNvPicPr preferRelativeResize="0"/>
            <p:nvPr/>
          </p:nvPicPr>
          <p:blipFill rotWithShape="1">
            <a:blip r:embed="rId4">
              <a:alphaModFix/>
            </a:blip>
            <a:srcRect b="0" l="0" r="0" t="0"/>
            <a:stretch/>
          </p:blipFill>
          <p:spPr>
            <a:xfrm>
              <a:off x="3990125" y="3890325"/>
              <a:ext cx="432275" cy="432275"/>
            </a:xfrm>
            <a:prstGeom prst="rect">
              <a:avLst/>
            </a:prstGeom>
            <a:noFill/>
            <a:ln>
              <a:noFill/>
            </a:ln>
          </p:spPr>
        </p:pic>
        <p:sp>
          <p:nvSpPr>
            <p:cNvPr id="1030" name="Google Shape;1030;p122"/>
            <p:cNvSpPr txBox="1"/>
            <p:nvPr/>
          </p:nvSpPr>
          <p:spPr>
            <a:xfrm>
              <a:off x="3990100" y="3622425"/>
              <a:ext cx="432300" cy="26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ext</a:t>
              </a:r>
              <a:endParaRPr b="0" i="0" sz="1400" u="none" cap="none" strike="noStrike">
                <a:solidFill>
                  <a:srgbClr val="000000"/>
                </a:solidFill>
                <a:latin typeface="Arial"/>
                <a:ea typeface="Arial"/>
                <a:cs typeface="Arial"/>
                <a:sym typeface="Arial"/>
              </a:endParaRPr>
            </a:p>
          </p:txBody>
        </p:sp>
      </p:grpSp>
      <p:grpSp>
        <p:nvGrpSpPr>
          <p:cNvPr id="1031" name="Google Shape;1031;p122"/>
          <p:cNvGrpSpPr/>
          <p:nvPr/>
        </p:nvGrpSpPr>
        <p:grpSpPr>
          <a:xfrm>
            <a:off x="2898311" y="1858050"/>
            <a:ext cx="744900" cy="700175"/>
            <a:chOff x="2496361" y="1865475"/>
            <a:chExt cx="744900" cy="700175"/>
          </a:xfrm>
        </p:grpSpPr>
        <p:pic>
          <p:nvPicPr>
            <p:cNvPr id="1032" name="Google Shape;1032;p122"/>
            <p:cNvPicPr preferRelativeResize="0"/>
            <p:nvPr/>
          </p:nvPicPr>
          <p:blipFill rotWithShape="1">
            <a:blip r:embed="rId5">
              <a:alphaModFix/>
            </a:blip>
            <a:srcRect b="0" l="0" r="0" t="0"/>
            <a:stretch/>
          </p:blipFill>
          <p:spPr>
            <a:xfrm>
              <a:off x="2652670" y="2133375"/>
              <a:ext cx="432275" cy="432275"/>
            </a:xfrm>
            <a:prstGeom prst="rect">
              <a:avLst/>
            </a:prstGeom>
            <a:noFill/>
            <a:ln>
              <a:noFill/>
            </a:ln>
          </p:spPr>
        </p:pic>
        <p:sp>
          <p:nvSpPr>
            <p:cNvPr id="1033" name="Google Shape;1033;p122"/>
            <p:cNvSpPr txBox="1"/>
            <p:nvPr/>
          </p:nvSpPr>
          <p:spPr>
            <a:xfrm>
              <a:off x="2496361" y="1865475"/>
              <a:ext cx="744900" cy="26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A.com</a:t>
              </a:r>
              <a:endParaRPr b="0" i="0" sz="1400" u="none" cap="none" strike="noStrike">
                <a:solidFill>
                  <a:srgbClr val="000000"/>
                </a:solidFill>
                <a:latin typeface="Arial"/>
                <a:ea typeface="Arial"/>
                <a:cs typeface="Arial"/>
                <a:sym typeface="Arial"/>
              </a:endParaRPr>
            </a:p>
          </p:txBody>
        </p:sp>
      </p:grpSp>
      <p:grpSp>
        <p:nvGrpSpPr>
          <p:cNvPr id="1034" name="Google Shape;1034;p122"/>
          <p:cNvGrpSpPr/>
          <p:nvPr/>
        </p:nvGrpSpPr>
        <p:grpSpPr>
          <a:xfrm>
            <a:off x="3594424" y="2768325"/>
            <a:ext cx="744900" cy="700175"/>
            <a:chOff x="3192474" y="2775750"/>
            <a:chExt cx="744900" cy="700175"/>
          </a:xfrm>
        </p:grpSpPr>
        <p:pic>
          <p:nvPicPr>
            <p:cNvPr id="1035" name="Google Shape;1035;p122"/>
            <p:cNvPicPr preferRelativeResize="0"/>
            <p:nvPr/>
          </p:nvPicPr>
          <p:blipFill rotWithShape="1">
            <a:blip r:embed="rId5">
              <a:alphaModFix/>
            </a:blip>
            <a:srcRect b="0" l="0" r="0" t="0"/>
            <a:stretch/>
          </p:blipFill>
          <p:spPr>
            <a:xfrm>
              <a:off x="3348770" y="3043650"/>
              <a:ext cx="432275" cy="432275"/>
            </a:xfrm>
            <a:prstGeom prst="rect">
              <a:avLst/>
            </a:prstGeom>
            <a:noFill/>
            <a:ln>
              <a:noFill/>
            </a:ln>
          </p:spPr>
        </p:pic>
        <p:sp>
          <p:nvSpPr>
            <p:cNvPr id="1036" name="Google Shape;1036;p122"/>
            <p:cNvSpPr txBox="1"/>
            <p:nvPr/>
          </p:nvSpPr>
          <p:spPr>
            <a:xfrm>
              <a:off x="3192474" y="2775750"/>
              <a:ext cx="744900" cy="26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B.com</a:t>
              </a:r>
              <a:endParaRPr b="0" i="0" sz="1400" u="none" cap="none" strike="noStrike">
                <a:solidFill>
                  <a:srgbClr val="000000"/>
                </a:solidFill>
                <a:latin typeface="Arial"/>
                <a:ea typeface="Arial"/>
                <a:cs typeface="Arial"/>
                <a:sym typeface="Arial"/>
              </a:endParaRPr>
            </a:p>
          </p:txBody>
        </p:sp>
      </p:grpSp>
      <p:grpSp>
        <p:nvGrpSpPr>
          <p:cNvPr id="1037" name="Google Shape;1037;p122"/>
          <p:cNvGrpSpPr/>
          <p:nvPr/>
        </p:nvGrpSpPr>
        <p:grpSpPr>
          <a:xfrm>
            <a:off x="3021961" y="3615000"/>
            <a:ext cx="744900" cy="700175"/>
            <a:chOff x="2620011" y="3622425"/>
            <a:chExt cx="744900" cy="700175"/>
          </a:xfrm>
        </p:grpSpPr>
        <p:pic>
          <p:nvPicPr>
            <p:cNvPr id="1038" name="Google Shape;1038;p122"/>
            <p:cNvPicPr preferRelativeResize="0"/>
            <p:nvPr/>
          </p:nvPicPr>
          <p:blipFill rotWithShape="1">
            <a:blip r:embed="rId5">
              <a:alphaModFix/>
            </a:blip>
            <a:srcRect b="0" l="0" r="0" t="0"/>
            <a:stretch/>
          </p:blipFill>
          <p:spPr>
            <a:xfrm>
              <a:off x="2776320" y="3890325"/>
              <a:ext cx="432275" cy="432275"/>
            </a:xfrm>
            <a:prstGeom prst="rect">
              <a:avLst/>
            </a:prstGeom>
            <a:noFill/>
            <a:ln>
              <a:noFill/>
            </a:ln>
          </p:spPr>
        </p:pic>
        <p:sp>
          <p:nvSpPr>
            <p:cNvPr id="1039" name="Google Shape;1039;p122"/>
            <p:cNvSpPr txBox="1"/>
            <p:nvPr/>
          </p:nvSpPr>
          <p:spPr>
            <a:xfrm>
              <a:off x="2620011" y="3622425"/>
              <a:ext cx="744900" cy="26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C.com</a:t>
              </a:r>
              <a:endParaRPr b="0" i="0" sz="1400" u="none" cap="none" strike="noStrike">
                <a:solidFill>
                  <a:srgbClr val="000000"/>
                </a:solidFill>
                <a:latin typeface="Arial"/>
                <a:ea typeface="Arial"/>
                <a:cs typeface="Arial"/>
                <a:sym typeface="Arial"/>
              </a:endParaRPr>
            </a:p>
          </p:txBody>
        </p:sp>
      </p:grpSp>
      <p:cxnSp>
        <p:nvCxnSpPr>
          <p:cNvPr id="1040" name="Google Shape;1040;p122"/>
          <p:cNvCxnSpPr>
            <a:stCxn id="1032" idx="3"/>
            <a:endCxn id="1023" idx="1"/>
          </p:cNvCxnSpPr>
          <p:nvPr/>
        </p:nvCxnSpPr>
        <p:spPr>
          <a:xfrm>
            <a:off x="3486895" y="2342088"/>
            <a:ext cx="689700" cy="0"/>
          </a:xfrm>
          <a:prstGeom prst="straightConnector1">
            <a:avLst/>
          </a:prstGeom>
          <a:noFill/>
          <a:ln cap="flat" cmpd="sng" w="9525">
            <a:solidFill>
              <a:schemeClr val="dk2"/>
            </a:solidFill>
            <a:prstDash val="solid"/>
            <a:round/>
            <a:headEnd len="sm" w="sm" type="none"/>
            <a:tailEnd len="sm" w="sm" type="none"/>
          </a:ln>
        </p:spPr>
      </p:cxnSp>
      <p:cxnSp>
        <p:nvCxnSpPr>
          <p:cNvPr id="1041" name="Google Shape;1041;p122"/>
          <p:cNvCxnSpPr>
            <a:endCxn id="1026" idx="1"/>
          </p:cNvCxnSpPr>
          <p:nvPr/>
        </p:nvCxnSpPr>
        <p:spPr>
          <a:xfrm>
            <a:off x="4183150" y="3252363"/>
            <a:ext cx="797400" cy="0"/>
          </a:xfrm>
          <a:prstGeom prst="straightConnector1">
            <a:avLst/>
          </a:prstGeom>
          <a:noFill/>
          <a:ln cap="flat" cmpd="sng" w="9525">
            <a:solidFill>
              <a:schemeClr val="dk2"/>
            </a:solidFill>
            <a:prstDash val="solid"/>
            <a:round/>
            <a:headEnd len="sm" w="sm" type="none"/>
            <a:tailEnd len="sm" w="sm" type="none"/>
          </a:ln>
        </p:spPr>
      </p:cxnSp>
      <p:cxnSp>
        <p:nvCxnSpPr>
          <p:cNvPr id="1042" name="Google Shape;1042;p122"/>
          <p:cNvCxnSpPr>
            <a:stCxn id="1038" idx="3"/>
            <a:endCxn id="1029" idx="1"/>
          </p:cNvCxnSpPr>
          <p:nvPr/>
        </p:nvCxnSpPr>
        <p:spPr>
          <a:xfrm>
            <a:off x="3610545" y="4099038"/>
            <a:ext cx="781500" cy="0"/>
          </a:xfrm>
          <a:prstGeom prst="straightConnector1">
            <a:avLst/>
          </a:prstGeom>
          <a:noFill/>
          <a:ln cap="flat" cmpd="sng" w="9525">
            <a:solidFill>
              <a:schemeClr val="dk2"/>
            </a:solidFill>
            <a:prstDash val="solid"/>
            <a:round/>
            <a:headEnd len="sm" w="sm" type="none"/>
            <a:tailEnd len="sm" w="sm" type="none"/>
          </a:ln>
        </p:spPr>
      </p:cxnSp>
      <p:cxnSp>
        <p:nvCxnSpPr>
          <p:cNvPr id="1043" name="Google Shape;1043;p122"/>
          <p:cNvCxnSpPr>
            <a:stCxn id="1026" idx="3"/>
            <a:endCxn id="1021" idx="1"/>
          </p:cNvCxnSpPr>
          <p:nvPr/>
        </p:nvCxnSpPr>
        <p:spPr>
          <a:xfrm>
            <a:off x="5412825" y="3252363"/>
            <a:ext cx="797400" cy="0"/>
          </a:xfrm>
          <a:prstGeom prst="straightConnector1">
            <a:avLst/>
          </a:prstGeom>
          <a:noFill/>
          <a:ln cap="flat" cmpd="sng" w="9525">
            <a:solidFill>
              <a:schemeClr val="dk2"/>
            </a:solidFill>
            <a:prstDash val="solid"/>
            <a:round/>
            <a:headEnd len="sm" w="sm" type="none"/>
            <a:tailEnd len="sm" w="sm" type="none"/>
          </a:ln>
        </p:spPr>
      </p:cxnSp>
      <p:sp>
        <p:nvSpPr>
          <p:cNvPr id="1044" name="Google Shape;1044;p122"/>
          <p:cNvSpPr/>
          <p:nvPr/>
        </p:nvSpPr>
        <p:spPr>
          <a:xfrm>
            <a:off x="6877850" y="3036225"/>
            <a:ext cx="1652400" cy="432300"/>
          </a:xfrm>
          <a:prstGeom prst="wedgeRoundRectCallout">
            <a:avLst>
              <a:gd fmla="val -58738" name="adj1"/>
              <a:gd fmla="val -20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我在 /ext/file.pdf</a:t>
            </a:r>
            <a:endParaRPr b="0" i="0" sz="1400" u="none" cap="none" strike="noStrike">
              <a:solidFill>
                <a:srgbClr val="000000"/>
              </a:solidFill>
              <a:latin typeface="Arial"/>
              <a:ea typeface="Arial"/>
              <a:cs typeface="Arial"/>
              <a:sym typeface="Arial"/>
            </a:endParaRPr>
          </a:p>
        </p:txBody>
      </p:sp>
      <p:grpSp>
        <p:nvGrpSpPr>
          <p:cNvPr id="1045" name="Google Shape;1045;p122"/>
          <p:cNvGrpSpPr/>
          <p:nvPr/>
        </p:nvGrpSpPr>
        <p:grpSpPr>
          <a:xfrm>
            <a:off x="825679" y="3036224"/>
            <a:ext cx="671605" cy="572701"/>
            <a:chOff x="1033375" y="2220769"/>
            <a:chExt cx="1012063" cy="951963"/>
          </a:xfrm>
        </p:grpSpPr>
        <p:pic>
          <p:nvPicPr>
            <p:cNvPr id="1046" name="Google Shape;1046;p122"/>
            <p:cNvPicPr preferRelativeResize="0"/>
            <p:nvPr/>
          </p:nvPicPr>
          <p:blipFill rotWithShape="1">
            <a:blip r:embed="rId5">
              <a:alphaModFix/>
            </a:blip>
            <a:srcRect b="0" l="0" r="0" t="0"/>
            <a:stretch/>
          </p:blipFill>
          <p:spPr>
            <a:xfrm>
              <a:off x="1302838" y="2220769"/>
              <a:ext cx="742600" cy="742600"/>
            </a:xfrm>
            <a:prstGeom prst="rect">
              <a:avLst/>
            </a:prstGeom>
            <a:noFill/>
            <a:ln>
              <a:noFill/>
            </a:ln>
          </p:spPr>
        </p:pic>
        <p:pic>
          <p:nvPicPr>
            <p:cNvPr id="1047" name="Google Shape;1047;p122"/>
            <p:cNvPicPr preferRelativeResize="0"/>
            <p:nvPr/>
          </p:nvPicPr>
          <p:blipFill rotWithShape="1">
            <a:blip r:embed="rId6">
              <a:alphaModFix/>
            </a:blip>
            <a:srcRect b="0" l="0" r="0" t="0"/>
            <a:stretch/>
          </p:blipFill>
          <p:spPr>
            <a:xfrm>
              <a:off x="1033375" y="2532082"/>
              <a:ext cx="640650" cy="640650"/>
            </a:xfrm>
            <a:prstGeom prst="rect">
              <a:avLst/>
            </a:prstGeom>
            <a:noFill/>
            <a:ln>
              <a:noFill/>
            </a:ln>
          </p:spPr>
        </p:pic>
      </p:grpSp>
      <p:pic>
        <p:nvPicPr>
          <p:cNvPr id="1048" name="Google Shape;1048;p122"/>
          <p:cNvPicPr preferRelativeResize="0"/>
          <p:nvPr/>
        </p:nvPicPr>
        <p:blipFill rotWithShape="1">
          <a:blip r:embed="rId7">
            <a:alphaModFix/>
          </a:blip>
          <a:srcRect b="0" l="0" r="0" t="0"/>
          <a:stretch/>
        </p:blipFill>
        <p:spPr>
          <a:xfrm>
            <a:off x="2056599" y="3036200"/>
            <a:ext cx="432300" cy="432300"/>
          </a:xfrm>
          <a:prstGeom prst="rect">
            <a:avLst/>
          </a:prstGeom>
          <a:noFill/>
          <a:ln>
            <a:noFill/>
          </a:ln>
        </p:spPr>
      </p:pic>
      <p:cxnSp>
        <p:nvCxnSpPr>
          <p:cNvPr id="1049" name="Google Shape;1049;p122"/>
          <p:cNvCxnSpPr>
            <a:stCxn id="1048" idx="0"/>
            <a:endCxn id="1032" idx="1"/>
          </p:cNvCxnSpPr>
          <p:nvPr/>
        </p:nvCxnSpPr>
        <p:spPr>
          <a:xfrm rot="-5400000">
            <a:off x="2316549" y="2298200"/>
            <a:ext cx="694200" cy="781800"/>
          </a:xfrm>
          <a:prstGeom prst="curvedConnector2">
            <a:avLst/>
          </a:prstGeom>
          <a:noFill/>
          <a:ln cap="flat" cmpd="sng" w="9525">
            <a:solidFill>
              <a:schemeClr val="dk2"/>
            </a:solidFill>
            <a:prstDash val="solid"/>
            <a:round/>
            <a:headEnd len="sm" w="sm" type="none"/>
            <a:tailEnd len="sm" w="sm" type="none"/>
          </a:ln>
        </p:spPr>
      </p:cxnSp>
      <p:cxnSp>
        <p:nvCxnSpPr>
          <p:cNvPr id="1050" name="Google Shape;1050;p122"/>
          <p:cNvCxnSpPr>
            <a:stCxn id="1048" idx="2"/>
            <a:endCxn id="1038" idx="1"/>
          </p:cNvCxnSpPr>
          <p:nvPr/>
        </p:nvCxnSpPr>
        <p:spPr>
          <a:xfrm flipH="1" rot="-5400000">
            <a:off x="2410149" y="3331100"/>
            <a:ext cx="630600" cy="905400"/>
          </a:xfrm>
          <a:prstGeom prst="curvedConnector2">
            <a:avLst/>
          </a:prstGeom>
          <a:noFill/>
          <a:ln cap="flat" cmpd="sng" w="9525">
            <a:solidFill>
              <a:schemeClr val="dk2"/>
            </a:solidFill>
            <a:prstDash val="solid"/>
            <a:round/>
            <a:headEnd len="sm" w="sm" type="none"/>
            <a:tailEnd len="sm" w="sm" type="none"/>
          </a:ln>
        </p:spPr>
      </p:cxnSp>
      <p:cxnSp>
        <p:nvCxnSpPr>
          <p:cNvPr id="1051" name="Google Shape;1051;p122"/>
          <p:cNvCxnSpPr>
            <a:stCxn id="1046" idx="3"/>
            <a:endCxn id="1048" idx="1"/>
          </p:cNvCxnSpPr>
          <p:nvPr/>
        </p:nvCxnSpPr>
        <p:spPr>
          <a:xfrm flipH="1" rot="10800000">
            <a:off x="1497284" y="3252398"/>
            <a:ext cx="559200" cy="7200"/>
          </a:xfrm>
          <a:prstGeom prst="straightConnector1">
            <a:avLst/>
          </a:prstGeom>
          <a:noFill/>
          <a:ln cap="flat" cmpd="sng" w="9525">
            <a:solidFill>
              <a:schemeClr val="dk2"/>
            </a:solidFill>
            <a:prstDash val="solid"/>
            <a:round/>
            <a:headEnd len="sm" w="sm" type="none"/>
            <a:tailEnd len="sm" w="sm" type="none"/>
          </a:ln>
        </p:spPr>
      </p:cxnSp>
      <p:sp>
        <p:nvSpPr>
          <p:cNvPr id="1052" name="Google Shape;1052;p122"/>
          <p:cNvSpPr/>
          <p:nvPr/>
        </p:nvSpPr>
        <p:spPr>
          <a:xfrm>
            <a:off x="722025" y="2549575"/>
            <a:ext cx="1316700" cy="364800"/>
          </a:xfrm>
          <a:prstGeom prst="wedgeRoundRectCallout">
            <a:avLst>
              <a:gd fmla="val -21168" name="adj1"/>
              <a:gd fmla="val 7340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哪個 /ext ???</a:t>
            </a:r>
            <a:endParaRPr b="0" i="0" sz="1400" u="none" cap="none" strike="noStrike">
              <a:solidFill>
                <a:srgbClr val="000000"/>
              </a:solidFill>
              <a:latin typeface="Arial"/>
              <a:ea typeface="Arial"/>
              <a:cs typeface="Arial"/>
              <a:sym typeface="Arial"/>
            </a:endParaRPr>
          </a:p>
        </p:txBody>
      </p:sp>
      <p:cxnSp>
        <p:nvCxnSpPr>
          <p:cNvPr id="1053" name="Google Shape;1053;p122"/>
          <p:cNvCxnSpPr>
            <a:stCxn id="1048" idx="3"/>
            <a:endCxn id="1035" idx="1"/>
          </p:cNvCxnSpPr>
          <p:nvPr/>
        </p:nvCxnSpPr>
        <p:spPr>
          <a:xfrm>
            <a:off x="2488899" y="3252350"/>
            <a:ext cx="12618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123"/>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b="0" i="0" lang="zh-TW" sz="3600" u="none" cap="none" strike="noStrike">
                <a:solidFill>
                  <a:srgbClr val="000000"/>
                </a:solidFill>
                <a:latin typeface="Helvetica Neue"/>
                <a:ea typeface="Helvetica Neue"/>
                <a:cs typeface="Helvetica Neue"/>
                <a:sym typeface="Helvetica Neue"/>
              </a:rPr>
              <a:t>檔案的絕對路徑與相對路徑</a:t>
            </a:r>
            <a:endParaRPr b="0" i="0" sz="3600" u="none" cap="none" strike="noStrike">
              <a:solidFill>
                <a:srgbClr val="000000"/>
              </a:solidFill>
              <a:latin typeface="Helvetica Neue"/>
              <a:ea typeface="Helvetica Neue"/>
              <a:cs typeface="Helvetica Neue"/>
              <a:sym typeface="Helvetica Neue"/>
            </a:endParaRPr>
          </a:p>
        </p:txBody>
      </p:sp>
      <p:sp>
        <p:nvSpPr>
          <p:cNvPr id="1059" name="Google Shape;1059;p123"/>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硬要對相對路徑送請求的話，會看到類似下面的 error message</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url = '/exam/sites/all/modules/pubdlcnt/pubdlcnt.php?file=</a:t>
            </a:r>
            <a:r>
              <a:rPr b="0" i="0" lang="zh-TW" sz="1800" u="sng" cap="none" strike="noStrike">
                <a:solidFill>
                  <a:schemeClr val="hlink"/>
                </a:solidFill>
                <a:highlight>
                  <a:srgbClr val="F6F6F6"/>
                </a:highlight>
                <a:latin typeface="Consolas"/>
                <a:ea typeface="Consolas"/>
                <a:cs typeface="Consolas"/>
                <a:sym typeface="Consolas"/>
                <a:hlinkClick r:id="rId3"/>
              </a:rPr>
              <a:t>http://140.112.115.12/exam/sites/default/files/exam/graduate/106g/106_graduate_4.pdf&amp;nid=5814</a:t>
            </a:r>
            <a:r>
              <a:rPr b="0" i="0" lang="zh-TW" sz="1800" u="none" cap="none" strike="noStrike">
                <a:solidFill>
                  <a:srgbClr val="262627"/>
                </a:solidFill>
                <a:highlight>
                  <a:srgbClr val="F6F6F6"/>
                </a:highlight>
                <a:latin typeface="Consolas"/>
                <a:ea typeface="Consolas"/>
                <a:cs typeface="Consolas"/>
                <a:sym typeface="Consolas"/>
              </a:rPr>
              <a:t>'</a:t>
            </a:r>
            <a:endParaRPr b="0" i="0" sz="1800" u="none" cap="none" strike="noStrike">
              <a:solidFill>
                <a:srgbClr val="262627"/>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chemeClr val="dk1"/>
              </a:buClr>
              <a:buSzPts val="1100"/>
              <a:buFont typeface="Arial"/>
              <a:buNone/>
            </a:pPr>
            <a:r>
              <a:rPr b="0" i="0" lang="zh-TW" sz="1800" u="none" cap="none" strike="noStrike">
                <a:solidFill>
                  <a:srgbClr val="252830"/>
                </a:solidFill>
                <a:highlight>
                  <a:srgbClr val="F6F6F6"/>
                </a:highlight>
                <a:latin typeface="Consolas"/>
                <a:ea typeface="Consolas"/>
                <a:cs typeface="Consolas"/>
                <a:sym typeface="Consolas"/>
              </a:rPr>
              <a:t>resp = requests.get(url)</a:t>
            </a:r>
            <a:endParaRPr b="0" i="0" sz="1800" u="none" cap="none" strike="noStrike">
              <a:solidFill>
                <a:srgbClr val="252830"/>
              </a:solidFill>
              <a:highlight>
                <a:srgbClr val="F6F6F6"/>
              </a:highlight>
              <a:latin typeface="Consolas"/>
              <a:ea typeface="Consolas"/>
              <a:cs typeface="Consolas"/>
              <a:sym typeface="Consolas"/>
            </a:endParaRPr>
          </a:p>
        </p:txBody>
      </p:sp>
      <p:pic>
        <p:nvPicPr>
          <p:cNvPr id="1060" name="Google Shape;1060;p123"/>
          <p:cNvPicPr preferRelativeResize="0"/>
          <p:nvPr/>
        </p:nvPicPr>
        <p:blipFill rotWithShape="1">
          <a:blip r:embed="rId4">
            <a:alphaModFix/>
          </a:blip>
          <a:srcRect b="0" l="0" r="0" t="0"/>
          <a:stretch/>
        </p:blipFill>
        <p:spPr>
          <a:xfrm>
            <a:off x="311700" y="3704363"/>
            <a:ext cx="8520600" cy="864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24"/>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轉換路徑 - 相對路徑轉為絕對路徑</a:t>
            </a:r>
            <a:endParaRPr b="0" i="0" sz="3600" u="none" cap="none" strike="noStrike">
              <a:solidFill>
                <a:srgbClr val="000000"/>
              </a:solidFill>
              <a:latin typeface="Helvetica Neue"/>
              <a:ea typeface="Helvetica Neue"/>
              <a:cs typeface="Helvetica Neue"/>
              <a:sym typeface="Helvetica Neue"/>
            </a:endParaRPr>
          </a:p>
        </p:txBody>
      </p:sp>
      <p:sp>
        <p:nvSpPr>
          <p:cNvPr id="1066" name="Google Shape;1066;p124"/>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外部請求之所以不知道相對路徑的位置是因為不知道 root</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相對路徑：我在門口進來右轉的地方</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絕對路徑：我在從</a:t>
            </a:r>
            <a:r>
              <a:rPr b="1" i="0" lang="zh-TW" sz="1800" u="none" cap="none" strike="noStrike">
                <a:solidFill>
                  <a:srgbClr val="000000"/>
                </a:solidFill>
                <a:latin typeface="Arial"/>
                <a:ea typeface="Arial"/>
                <a:cs typeface="Arial"/>
                <a:sym typeface="Arial"/>
              </a:rPr>
              <a:t>中研院</a:t>
            </a:r>
            <a:r>
              <a:rPr b="0" i="0" lang="zh-TW" sz="1800" u="none" cap="none" strike="noStrike">
                <a:solidFill>
                  <a:srgbClr val="000000"/>
                </a:solidFill>
                <a:latin typeface="Arial"/>
                <a:ea typeface="Arial"/>
                <a:cs typeface="Arial"/>
                <a:sym typeface="Arial"/>
              </a:rPr>
              <a:t>門口進來右轉的地方</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以上面例子來說，「中研院」就是 root，</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有了 root 這個本體就可以組合相對路徑為絕對路徑</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125"/>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轉換路徑 - 相對路徑轉為絕對路徑</a:t>
            </a:r>
            <a:endParaRPr b="0" i="0" sz="3600" u="none" cap="none" strike="noStrike">
              <a:solidFill>
                <a:srgbClr val="000000"/>
              </a:solidFill>
              <a:latin typeface="Helvetica Neue"/>
              <a:ea typeface="Helvetica Neue"/>
              <a:cs typeface="Helvetica Neue"/>
              <a:sym typeface="Helvetica Neue"/>
            </a:endParaRPr>
          </a:p>
        </p:txBody>
      </p:sp>
      <p:sp>
        <p:nvSpPr>
          <p:cNvPr id="1072" name="Google Shape;1072;p125"/>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相對路徑：</a:t>
            </a:r>
            <a:r>
              <a:rPr b="0" i="0" lang="zh-TW" sz="1800" u="none" cap="none" strike="noStrike">
                <a:solidFill>
                  <a:srgbClr val="4A86E8"/>
                </a:solidFill>
                <a:latin typeface="Arial"/>
                <a:ea typeface="Arial"/>
                <a:cs typeface="Arial"/>
                <a:sym typeface="Arial"/>
              </a:rPr>
              <a:t>/exam/sites/all/modules/pubdlcnt/pubdlcnt.php</a:t>
            </a:r>
            <a:endParaRPr b="0" i="0" sz="1800" u="none" cap="none" strike="noStrike">
              <a:solidFill>
                <a:srgbClr val="4A86E8"/>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絕對路徑：</a:t>
            </a:r>
            <a:r>
              <a:rPr b="0" i="0" lang="zh-TW" sz="1800" u="sng" cap="none" strike="noStrike">
                <a:solidFill>
                  <a:schemeClr val="hlink"/>
                </a:solidFill>
                <a:latin typeface="Arial"/>
                <a:ea typeface="Arial"/>
                <a:cs typeface="Arial"/>
                <a:sym typeface="Arial"/>
                <a:hlinkClick r:id="rId3"/>
              </a:rPr>
              <a:t>http://exam.lib.ntu.edu.tw/graduate</a:t>
            </a:r>
            <a:endParaRPr b="0" i="0" sz="1800" u="none" cap="none" strike="noStrike">
              <a:solidFill>
                <a:srgbClr val="FF99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組合後的路徑：</a:t>
            </a:r>
            <a:r>
              <a:rPr b="0" i="0" lang="zh-TW" sz="1800" u="sng" cap="none" strike="noStrike">
                <a:solidFill>
                  <a:schemeClr val="hlink"/>
                </a:solidFill>
                <a:latin typeface="Arial"/>
                <a:ea typeface="Arial"/>
                <a:cs typeface="Arial"/>
                <a:sym typeface="Arial"/>
                <a:hlinkClick r:id="rId4"/>
              </a:rPr>
              <a:t>http://exam.lib.ntu.edu.tw</a:t>
            </a:r>
            <a:r>
              <a:rPr b="0" i="0" lang="zh-TW" sz="1800" u="none" cap="none" strike="noStrike">
                <a:solidFill>
                  <a:srgbClr val="4A86E8"/>
                </a:solidFill>
                <a:latin typeface="Arial"/>
                <a:ea typeface="Arial"/>
                <a:cs typeface="Arial"/>
                <a:sym typeface="Arial"/>
              </a:rPr>
              <a:t>/exam/sites/all/modules/pubdlcnt/pubdlcnt.php</a:t>
            </a:r>
            <a:endParaRPr b="0" i="0" sz="1800" u="none" cap="none" strike="noStrike">
              <a:solidFill>
                <a:srgbClr val="25283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26"/>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轉換路徑</a:t>
            </a:r>
            <a:endParaRPr b="0" i="0" sz="3600" u="none" cap="none" strike="noStrike">
              <a:solidFill>
                <a:srgbClr val="000000"/>
              </a:solidFill>
              <a:latin typeface="Helvetica Neue"/>
              <a:ea typeface="Helvetica Neue"/>
              <a:cs typeface="Helvetica Neue"/>
              <a:sym typeface="Helvetica Neue"/>
            </a:endParaRPr>
          </a:p>
        </p:txBody>
      </p:sp>
      <p:sp>
        <p:nvSpPr>
          <p:cNvPr id="1078" name="Google Shape;1078;p126"/>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雖然我們也可以透過字串處理組合出絕對路徑，</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但是 URL 路徑有其意義，建議透過 </a:t>
            </a:r>
            <a:r>
              <a:rPr b="0" i="0" lang="zh-TW" sz="1800" u="none" cap="none" strike="noStrike">
                <a:solidFill>
                  <a:srgbClr val="252830"/>
                </a:solidFill>
                <a:highlight>
                  <a:srgbClr val="F6F6F6"/>
                </a:highlight>
                <a:latin typeface="Consolas"/>
                <a:ea typeface="Consolas"/>
                <a:cs typeface="Consolas"/>
                <a:sym typeface="Consolas"/>
              </a:rPr>
              <a:t>urllib.parse.urljoin</a:t>
            </a:r>
            <a:r>
              <a:rPr b="0" i="0" lang="zh-TW" sz="1800" u="none" cap="none" strike="noStrike">
                <a:solidFill>
                  <a:srgbClr val="000000"/>
                </a:solidFill>
                <a:latin typeface="Arial"/>
                <a:ea typeface="Arial"/>
                <a:cs typeface="Arial"/>
                <a:sym typeface="Arial"/>
              </a:rPr>
              <a:t> 組合</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from urllib.parse import urljoin</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999999"/>
                </a:solidFill>
                <a:highlight>
                  <a:srgbClr val="F6F6F6"/>
                </a:highlight>
                <a:latin typeface="Consolas"/>
                <a:ea typeface="Consolas"/>
                <a:cs typeface="Consolas"/>
                <a:sym typeface="Consolas"/>
              </a:rPr>
              <a:t># 假設已經取得絕對路徑 abs_path 與相對路徑 rel_path</a:t>
            </a:r>
            <a:endParaRPr b="0" i="0" sz="1800" u="none" cap="none" strike="noStrike">
              <a:solidFill>
                <a:srgbClr val="999999"/>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chemeClr val="dk1"/>
              </a:buClr>
              <a:buSzPts val="1100"/>
              <a:buFont typeface="Arial"/>
              <a:buNone/>
            </a:pPr>
            <a:r>
              <a:rPr b="0" i="0" lang="zh-TW" sz="1800" u="none" cap="none" strike="noStrike">
                <a:solidFill>
                  <a:srgbClr val="252830"/>
                </a:solidFill>
                <a:highlight>
                  <a:srgbClr val="F6F6F6"/>
                </a:highlight>
                <a:latin typeface="Consolas"/>
                <a:ea typeface="Consolas"/>
                <a:cs typeface="Consolas"/>
                <a:sym typeface="Consolas"/>
              </a:rPr>
              <a:t>print(urljoin(abs_path, rel_path))</a:t>
            </a:r>
            <a:endParaRPr b="0" i="0" sz="1800" u="none" cap="none" strike="noStrike">
              <a:solidFill>
                <a:srgbClr val="252830"/>
              </a:solidFill>
              <a:highlight>
                <a:srgbClr val="F6F6F6"/>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27"/>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解析 URL</a:t>
            </a:r>
            <a:endParaRPr b="0" i="0" sz="3600" u="none" cap="none" strike="noStrike">
              <a:solidFill>
                <a:srgbClr val="000000"/>
              </a:solidFill>
              <a:latin typeface="Helvetica Neue"/>
              <a:ea typeface="Helvetica Neue"/>
              <a:cs typeface="Helvetica Neue"/>
              <a:sym typeface="Helvetica Neue"/>
            </a:endParaRPr>
          </a:p>
        </p:txBody>
      </p:sp>
      <p:sp>
        <p:nvSpPr>
          <p:cNvPr id="1084" name="Google Shape;1084;p127"/>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透過原始碼可以得知 </a:t>
            </a:r>
            <a:r>
              <a:rPr b="0" i="0" lang="zh-TW" sz="1800" u="sng" cap="none" strike="noStrike">
                <a:solidFill>
                  <a:schemeClr val="hlink"/>
                </a:solidFill>
                <a:latin typeface="Arial"/>
                <a:ea typeface="Arial"/>
                <a:cs typeface="Arial"/>
                <a:sym typeface="Arial"/>
                <a:hlinkClick r:id="rId3"/>
              </a:rPr>
              <a:t>urljoin</a:t>
            </a:r>
            <a:r>
              <a:rPr b="0" i="0" lang="zh-TW" sz="1800" u="none" cap="none" strike="noStrike">
                <a:solidFill>
                  <a:srgbClr val="000000"/>
                </a:solidFill>
                <a:latin typeface="Arial"/>
                <a:ea typeface="Arial"/>
                <a:cs typeface="Arial"/>
                <a:sym typeface="Arial"/>
              </a:rPr>
              <a:t> 內部是透過 </a:t>
            </a:r>
            <a:r>
              <a:rPr b="0" i="0" lang="zh-TW" sz="1800" u="sng" cap="none" strike="noStrike">
                <a:solidFill>
                  <a:schemeClr val="hlink"/>
                </a:solidFill>
                <a:latin typeface="Arial"/>
                <a:ea typeface="Arial"/>
                <a:cs typeface="Arial"/>
                <a:sym typeface="Arial"/>
                <a:hlinkClick r:id="rId4"/>
              </a:rPr>
              <a:t>urllib.parse.urlparse</a:t>
            </a:r>
            <a:r>
              <a:rPr b="0" i="0" lang="zh-TW" sz="1800" u="none" cap="none" strike="noStrike">
                <a:solidFill>
                  <a:srgbClr val="000000"/>
                </a:solidFill>
                <a:latin typeface="Arial"/>
                <a:ea typeface="Arial"/>
                <a:cs typeface="Arial"/>
                <a:sym typeface="Arial"/>
              </a:rPr>
              <a:t> 實作</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將 URL 拆解成數個有意義的片段再去組合</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&lt;scheme&gt;://&lt;netloc&gt;/&lt;path&gt;;&lt;params&gt;?&lt;query&gt;#&lt;fragment&gt;</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rgbClr val="000000"/>
              </a:solidFill>
              <a:latin typeface="Arial"/>
              <a:ea typeface="Arial"/>
              <a:cs typeface="Arial"/>
              <a:sym typeface="Arial"/>
            </a:endParaRPr>
          </a:p>
        </p:txBody>
      </p:sp>
      <p:pic>
        <p:nvPicPr>
          <p:cNvPr id="1085" name="Google Shape;1085;p127"/>
          <p:cNvPicPr preferRelativeResize="0"/>
          <p:nvPr/>
        </p:nvPicPr>
        <p:blipFill rotWithShape="1">
          <a:blip r:embed="rId5">
            <a:alphaModFix/>
          </a:blip>
          <a:srcRect b="0" l="0" r="0" t="0"/>
          <a:stretch/>
        </p:blipFill>
        <p:spPr>
          <a:xfrm>
            <a:off x="311700" y="2759100"/>
            <a:ext cx="8520602" cy="529424"/>
          </a:xfrm>
          <a:prstGeom prst="rect">
            <a:avLst/>
          </a:prstGeom>
          <a:noFill/>
          <a:ln>
            <a:noFill/>
          </a:ln>
        </p:spPr>
      </p:pic>
      <p:pic>
        <p:nvPicPr>
          <p:cNvPr id="1086" name="Google Shape;1086;p127"/>
          <p:cNvPicPr preferRelativeResize="0"/>
          <p:nvPr/>
        </p:nvPicPr>
        <p:blipFill rotWithShape="1">
          <a:blip r:embed="rId6">
            <a:alphaModFix/>
          </a:blip>
          <a:srcRect b="0" l="0" r="0" t="0"/>
          <a:stretch/>
        </p:blipFill>
        <p:spPr>
          <a:xfrm>
            <a:off x="311700" y="3610997"/>
            <a:ext cx="8520600" cy="650503"/>
          </a:xfrm>
          <a:prstGeom prst="rect">
            <a:avLst/>
          </a:prstGeom>
          <a:noFill/>
          <a:ln>
            <a:noFill/>
          </a:ln>
        </p:spPr>
      </p:pic>
      <p:sp>
        <p:nvSpPr>
          <p:cNvPr id="1087" name="Google Shape;1087;p127"/>
          <p:cNvSpPr/>
          <p:nvPr/>
        </p:nvSpPr>
        <p:spPr>
          <a:xfrm>
            <a:off x="1244175" y="3093050"/>
            <a:ext cx="514500" cy="1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27"/>
          <p:cNvSpPr/>
          <p:nvPr/>
        </p:nvSpPr>
        <p:spPr>
          <a:xfrm>
            <a:off x="2425275" y="3093050"/>
            <a:ext cx="514500" cy="1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27"/>
          <p:cNvSpPr/>
          <p:nvPr/>
        </p:nvSpPr>
        <p:spPr>
          <a:xfrm>
            <a:off x="4767125" y="3093050"/>
            <a:ext cx="404100" cy="1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27"/>
          <p:cNvSpPr/>
          <p:nvPr/>
        </p:nvSpPr>
        <p:spPr>
          <a:xfrm>
            <a:off x="1181100" y="3912725"/>
            <a:ext cx="514500" cy="1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27"/>
          <p:cNvSpPr/>
          <p:nvPr/>
        </p:nvSpPr>
        <p:spPr>
          <a:xfrm>
            <a:off x="1979900" y="3912725"/>
            <a:ext cx="514500" cy="1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27"/>
          <p:cNvSpPr/>
          <p:nvPr/>
        </p:nvSpPr>
        <p:spPr>
          <a:xfrm>
            <a:off x="2778700" y="3912725"/>
            <a:ext cx="404100" cy="1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28"/>
          <p:cNvSpPr txBox="1"/>
          <p:nvPr>
            <p:ph type="title"/>
          </p:nvPr>
        </p:nvSpPr>
        <p:spPr>
          <a:xfrm>
            <a:off x="265500" y="1233175"/>
            <a:ext cx="4045200" cy="14823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a:t>
            </a:r>
            <a:endParaRPr b="0" i="0" sz="3600" u="none" cap="none" strike="noStrike">
              <a:solidFill>
                <a:srgbClr val="000000"/>
              </a:solidFill>
              <a:latin typeface="Helvetica Neue"/>
              <a:ea typeface="Helvetica Neue"/>
              <a:cs typeface="Helvetica Neue"/>
              <a:sym typeface="Helvetica Neue"/>
            </a:endParaRPr>
          </a:p>
        </p:txBody>
      </p:sp>
      <p:sp>
        <p:nvSpPr>
          <p:cNvPr id="1098" name="Google Shape;1098;p128"/>
          <p:cNvSpPr txBox="1"/>
          <p:nvPr>
            <p:ph idx="2" type="body"/>
          </p:nvPr>
        </p:nvSpPr>
        <p:spPr>
          <a:xfrm>
            <a:off x="4939500" y="724075"/>
            <a:ext cx="3837000" cy="3695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Helvetica Neue"/>
              <a:buNone/>
            </a:pPr>
            <a:r>
              <a:rPr b="0" i="0" lang="zh-TW" sz="1800" u="none" cap="none" strike="noStrike">
                <a:solidFill>
                  <a:srgbClr val="000000"/>
                </a:solidFill>
                <a:latin typeface="Helvetica Neue"/>
                <a:ea typeface="Helvetica Neue"/>
                <a:cs typeface="Helvetica Neue"/>
                <a:sym typeface="Helvetica Neue"/>
              </a:rPr>
              <a:t>觀察以下不同的相對路徑經過 urljoin 的結果</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a:p>
            <a:pPr indent="-342900" lvl="0" marL="457200" marR="177800" rtl="0" algn="l">
              <a:lnSpc>
                <a:spcPct val="100000"/>
              </a:lnSpc>
              <a:spcBef>
                <a:spcPts val="0"/>
              </a:spcBef>
              <a:spcAft>
                <a:spcPts val="0"/>
              </a:spcAft>
              <a:buClr>
                <a:srgbClr val="000000"/>
              </a:buClr>
              <a:buSzPts val="1800"/>
              <a:buFont typeface="Helvetica Neue"/>
              <a:buChar char="●"/>
            </a:pPr>
            <a:r>
              <a:rPr b="0" i="0" lang="zh-TW" sz="1800" u="none" cap="none" strike="noStrike">
                <a:solidFill>
                  <a:srgbClr val="252830"/>
                </a:solidFill>
                <a:highlight>
                  <a:srgbClr val="F6F6F6"/>
                </a:highlight>
                <a:latin typeface="Consolas"/>
                <a:ea typeface="Consolas"/>
                <a:cs typeface="Consolas"/>
                <a:sym typeface="Consolas"/>
              </a:rPr>
              <a:t>'105g/'</a:t>
            </a:r>
            <a:endParaRPr b="0" i="0" sz="1800" u="none" cap="none" strike="noStrike">
              <a:solidFill>
                <a:srgbClr val="000000"/>
              </a:solidFill>
              <a:latin typeface="Helvetica Neue"/>
              <a:ea typeface="Helvetica Neue"/>
              <a:cs typeface="Helvetica Neue"/>
              <a:sym typeface="Helvetica Neue"/>
            </a:endParaRPr>
          </a:p>
          <a:p>
            <a:pPr indent="-342900" lvl="0" marL="457200" marR="177800" rtl="0" algn="l">
              <a:lnSpc>
                <a:spcPct val="100000"/>
              </a:lnSpc>
              <a:spcBef>
                <a:spcPts val="0"/>
              </a:spcBef>
              <a:spcAft>
                <a:spcPts val="0"/>
              </a:spcAft>
              <a:buClr>
                <a:srgbClr val="000000"/>
              </a:buClr>
              <a:buSzPts val="1800"/>
              <a:buFont typeface="Helvetica Neue"/>
              <a:buChar char="●"/>
            </a:pPr>
            <a:r>
              <a:rPr b="0" i="0" lang="zh-TW" sz="1800" u="none" cap="none" strike="noStrike">
                <a:solidFill>
                  <a:srgbClr val="252830"/>
                </a:solidFill>
                <a:highlight>
                  <a:srgbClr val="F6F6F6"/>
                </a:highlight>
                <a:latin typeface="Consolas"/>
                <a:ea typeface="Consolas"/>
                <a:cs typeface="Consolas"/>
                <a:sym typeface="Consolas"/>
              </a:rPr>
              <a:t>'/105g/'</a:t>
            </a:r>
            <a:endParaRPr b="0" i="0" sz="1800" u="none" cap="none" strike="noStrike">
              <a:solidFill>
                <a:srgbClr val="000000"/>
              </a:solidFill>
              <a:latin typeface="Helvetica Neue"/>
              <a:ea typeface="Helvetica Neue"/>
              <a:cs typeface="Helvetica Neue"/>
              <a:sym typeface="Helvetica Neue"/>
            </a:endParaRPr>
          </a:p>
          <a:p>
            <a:pPr indent="-342900" lvl="0" marL="457200" marR="177800" rtl="0" algn="l">
              <a:lnSpc>
                <a:spcPct val="100000"/>
              </a:lnSpc>
              <a:spcBef>
                <a:spcPts val="0"/>
              </a:spcBef>
              <a:spcAft>
                <a:spcPts val="0"/>
              </a:spcAft>
              <a:buClr>
                <a:srgbClr val="000000"/>
              </a:buClr>
              <a:buSzPts val="1800"/>
              <a:buFont typeface="Helvetica Neue"/>
              <a:buChar char="●"/>
            </a:pPr>
            <a:r>
              <a:rPr b="0" i="0" lang="zh-TW" sz="1800" u="none" cap="none" strike="noStrike">
                <a:solidFill>
                  <a:srgbClr val="252830"/>
                </a:solidFill>
                <a:highlight>
                  <a:srgbClr val="F6F6F6"/>
                </a:highlight>
                <a:latin typeface="Consolas"/>
                <a:ea typeface="Consolas"/>
                <a:cs typeface="Consolas"/>
                <a:sym typeface="Consolas"/>
              </a:rPr>
              <a:t>'//facebook.com'</a:t>
            </a:r>
            <a:endParaRPr b="0" i="0" sz="1800" u="none" cap="none" strike="noStrike">
              <a:solidFill>
                <a:srgbClr val="000000"/>
              </a:solidFill>
              <a:latin typeface="Helvetica Neue"/>
              <a:ea typeface="Helvetica Neue"/>
              <a:cs typeface="Helvetica Neue"/>
              <a:sym typeface="Helvetica Neue"/>
            </a:endParaRPr>
          </a:p>
          <a:p>
            <a:pPr indent="-342900" lvl="0" marL="457200" marR="177800" rtl="0" algn="l">
              <a:lnSpc>
                <a:spcPct val="100000"/>
              </a:lnSpc>
              <a:spcBef>
                <a:spcPts val="0"/>
              </a:spcBef>
              <a:spcAft>
                <a:spcPts val="0"/>
              </a:spcAft>
              <a:buClr>
                <a:srgbClr val="000000"/>
              </a:buClr>
              <a:buSzPts val="1800"/>
              <a:buFont typeface="Helvetica Neue"/>
              <a:buChar char="●"/>
            </a:pPr>
            <a:r>
              <a:rPr b="0" i="0" lang="zh-TW" sz="1800" u="none" cap="none" strike="noStrike">
                <a:solidFill>
                  <a:srgbClr val="252830"/>
                </a:solidFill>
                <a:highlight>
                  <a:srgbClr val="F6F6F6"/>
                </a:highlight>
                <a:latin typeface="Consolas"/>
                <a:ea typeface="Consolas"/>
                <a:cs typeface="Consolas"/>
                <a:sym typeface="Consolas"/>
              </a:rPr>
              <a:t>'../'</a:t>
            </a:r>
            <a:endParaRPr b="0" i="0" sz="1800" u="none" cap="none" strike="noStrike">
              <a:solidFill>
                <a:srgbClr val="000000"/>
              </a:solidFill>
              <a:latin typeface="Helvetica Neue"/>
              <a:ea typeface="Helvetica Neue"/>
              <a:cs typeface="Helvetica Neue"/>
              <a:sym typeface="Helvetica Neue"/>
            </a:endParaRPr>
          </a:p>
          <a:p>
            <a:pPr indent="-342900" lvl="0" marL="457200" marR="177800" rtl="0" algn="l">
              <a:lnSpc>
                <a:spcPct val="100000"/>
              </a:lnSpc>
              <a:spcBef>
                <a:spcPts val="0"/>
              </a:spcBef>
              <a:spcAft>
                <a:spcPts val="0"/>
              </a:spcAft>
              <a:buClr>
                <a:srgbClr val="000000"/>
              </a:buClr>
              <a:buSzPts val="1800"/>
              <a:buFont typeface="Helvetica Neue"/>
              <a:buChar char="●"/>
            </a:pPr>
            <a:r>
              <a:rPr b="0" i="0" lang="zh-TW" sz="1800" u="none" cap="none" strike="noStrike">
                <a:solidFill>
                  <a:srgbClr val="252830"/>
                </a:solidFill>
                <a:highlight>
                  <a:srgbClr val="F6F6F6"/>
                </a:highlight>
                <a:latin typeface="Consolas"/>
                <a:ea typeface="Consolas"/>
                <a:cs typeface="Consolas"/>
                <a:sym typeface="Consolas"/>
              </a:rPr>
              <a:t>'../../../../../../../'</a:t>
            </a:r>
            <a:endParaRPr b="0" i="0" sz="1800" u="none" cap="none" strike="noStrike">
              <a:solidFill>
                <a:srgbClr val="000000"/>
              </a:solidFill>
              <a:latin typeface="Helvetica Neue"/>
              <a:ea typeface="Helvetica Neue"/>
              <a:cs typeface="Helvetica Neue"/>
              <a:sym typeface="Helvetica Neue"/>
            </a:endParaRPr>
          </a:p>
        </p:txBody>
      </p:sp>
      <p:sp>
        <p:nvSpPr>
          <p:cNvPr id="1099" name="Google Shape;1099;p128"/>
          <p:cNvSpPr txBox="1"/>
          <p:nvPr>
            <p:ph idx="1" type="subTitle"/>
          </p:nvPr>
        </p:nvSpPr>
        <p:spPr>
          <a:xfrm>
            <a:off x="265500" y="2803075"/>
            <a:ext cx="4045200" cy="123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SzPts val="2100"/>
              <a:buFont typeface="Helvetica Neue"/>
              <a:buNone/>
            </a:pPr>
            <a:r>
              <a:t/>
            </a:r>
            <a:endParaRPr b="0" i="0" sz="2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8"/>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網路爬蟲其實就是一個會自動幫你從網路擷取資訊的程式，</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通常會稱呼為 crawler 或是 spider</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爬蟲無所不在，一直都有各式各樣的爬蟲在網路上擷取資訊，</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也因此產生了很多非使用者的請求，e.g. 搜尋引擎</a:t>
            </a:r>
            <a:endParaRPr b="0" i="0" sz="1800" u="none" cap="none" strike="noStrike">
              <a:solidFill>
                <a:srgbClr val="000000"/>
              </a:solidFill>
              <a:latin typeface="Arial"/>
              <a:ea typeface="Arial"/>
              <a:cs typeface="Arial"/>
              <a:sym typeface="Arial"/>
            </a:endParaRPr>
          </a:p>
        </p:txBody>
      </p:sp>
      <p:pic>
        <p:nvPicPr>
          <p:cNvPr id="261" name="Google Shape;261;p48"/>
          <p:cNvPicPr preferRelativeResize="0"/>
          <p:nvPr/>
        </p:nvPicPr>
        <p:blipFill rotWithShape="1">
          <a:blip r:embed="rId3">
            <a:alphaModFix/>
          </a:blip>
          <a:srcRect b="0" l="0" r="0" t="0"/>
          <a:stretch/>
        </p:blipFill>
        <p:spPr>
          <a:xfrm>
            <a:off x="5339963" y="3017400"/>
            <a:ext cx="2755301" cy="522350"/>
          </a:xfrm>
          <a:prstGeom prst="rect">
            <a:avLst/>
          </a:prstGeom>
          <a:noFill/>
          <a:ln>
            <a:noFill/>
          </a:ln>
        </p:spPr>
      </p:pic>
      <p:sp>
        <p:nvSpPr>
          <p:cNvPr id="262" name="Google Shape;262;p48"/>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網路爬蟲</a:t>
            </a:r>
            <a:endParaRPr b="0" i="0" sz="3600" u="none" cap="none" strike="noStrike">
              <a:solidFill>
                <a:srgbClr val="000000"/>
              </a:solidFill>
              <a:latin typeface="Helvetica Neue"/>
              <a:ea typeface="Helvetica Neue"/>
              <a:cs typeface="Helvetica Neue"/>
              <a:sym typeface="Helvetica Neue"/>
            </a:endParaRPr>
          </a:p>
        </p:txBody>
      </p:sp>
      <p:pic>
        <p:nvPicPr>
          <p:cNvPr id="263" name="Google Shape;263;p48"/>
          <p:cNvPicPr preferRelativeResize="0"/>
          <p:nvPr/>
        </p:nvPicPr>
        <p:blipFill rotWithShape="1">
          <a:blip r:embed="rId4">
            <a:alphaModFix/>
          </a:blip>
          <a:srcRect b="0" l="0" r="0" t="0"/>
          <a:stretch/>
        </p:blipFill>
        <p:spPr>
          <a:xfrm>
            <a:off x="5004962" y="3780025"/>
            <a:ext cx="2398375" cy="811200"/>
          </a:xfrm>
          <a:prstGeom prst="rect">
            <a:avLst/>
          </a:prstGeom>
          <a:noFill/>
          <a:ln>
            <a:noFill/>
          </a:ln>
        </p:spPr>
      </p:pic>
      <p:pic>
        <p:nvPicPr>
          <p:cNvPr id="264" name="Google Shape;264;p48"/>
          <p:cNvPicPr preferRelativeResize="0"/>
          <p:nvPr/>
        </p:nvPicPr>
        <p:blipFill rotWithShape="1">
          <a:blip r:embed="rId5">
            <a:alphaModFix/>
          </a:blip>
          <a:srcRect b="0" l="0" r="0" t="0"/>
          <a:stretch/>
        </p:blipFill>
        <p:spPr>
          <a:xfrm>
            <a:off x="2572488" y="3615950"/>
            <a:ext cx="1964698" cy="1105150"/>
          </a:xfrm>
          <a:prstGeom prst="rect">
            <a:avLst/>
          </a:prstGeom>
          <a:noFill/>
          <a:ln>
            <a:noFill/>
          </a:ln>
        </p:spPr>
      </p:pic>
      <p:pic>
        <p:nvPicPr>
          <p:cNvPr id="265" name="Google Shape;265;p48"/>
          <p:cNvPicPr preferRelativeResize="0"/>
          <p:nvPr/>
        </p:nvPicPr>
        <p:blipFill rotWithShape="1">
          <a:blip r:embed="rId6">
            <a:alphaModFix/>
          </a:blip>
          <a:srcRect b="0" l="0" r="0" t="0"/>
          <a:stretch/>
        </p:blipFill>
        <p:spPr>
          <a:xfrm>
            <a:off x="3430089" y="3043254"/>
            <a:ext cx="1414086" cy="572700"/>
          </a:xfrm>
          <a:prstGeom prst="rect">
            <a:avLst/>
          </a:prstGeom>
          <a:noFill/>
          <a:ln>
            <a:noFill/>
          </a:ln>
        </p:spPr>
      </p:pic>
      <p:pic>
        <p:nvPicPr>
          <p:cNvPr id="266" name="Google Shape;266;p48"/>
          <p:cNvPicPr preferRelativeResize="0"/>
          <p:nvPr/>
        </p:nvPicPr>
        <p:blipFill rotWithShape="1">
          <a:blip r:embed="rId7">
            <a:alphaModFix/>
          </a:blip>
          <a:srcRect b="0" l="0" r="0" t="0"/>
          <a:stretch/>
        </p:blipFill>
        <p:spPr>
          <a:xfrm>
            <a:off x="1048738" y="3017400"/>
            <a:ext cx="1697865" cy="811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29"/>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sp>
        <p:nvSpPr>
          <p:cNvPr id="1105" name="Google Shape;1105;p129"/>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06" name="Google Shape;1106;p129" title="Python 爬蟲 Section2_5_file_ans.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30"/>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影片</a:t>
            </a:r>
            <a:endParaRPr b="0" i="0" sz="3600" u="none" cap="none" strike="noStrike">
              <a:solidFill>
                <a:srgbClr val="000000"/>
              </a:solidFill>
              <a:latin typeface="Helvetica Neue"/>
              <a:ea typeface="Helvetica Neue"/>
              <a:cs typeface="Helvetica Neue"/>
              <a:sym typeface="Helvetica Neue"/>
            </a:endParaRPr>
          </a:p>
        </p:txBody>
      </p:sp>
      <p:sp>
        <p:nvSpPr>
          <p:cNvPr id="1112" name="Google Shape;1112;p130"/>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13" name="Google Shape;1113;p130" title="Python 爬蟲 Section2_6_file_slide.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131"/>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其他下載檔案方式 (圖片適用)</a:t>
            </a:r>
            <a:endParaRPr b="0" i="0" sz="3600" u="none" cap="none" strike="noStrike">
              <a:solidFill>
                <a:srgbClr val="000000"/>
              </a:solidFill>
              <a:latin typeface="Helvetica Neue"/>
              <a:ea typeface="Helvetica Neue"/>
              <a:cs typeface="Helvetica Neue"/>
              <a:sym typeface="Helvetica Neue"/>
            </a:endParaRPr>
          </a:p>
        </p:txBody>
      </p:sp>
      <p:sp>
        <p:nvSpPr>
          <p:cNvPr id="1119" name="Google Shape;1119;p131"/>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有些人會建議使用 </a:t>
            </a:r>
            <a:r>
              <a:rPr b="0" i="0" lang="zh-TW" sz="1800" u="none" cap="none" strike="noStrike">
                <a:solidFill>
                  <a:srgbClr val="252830"/>
                </a:solidFill>
                <a:highlight>
                  <a:srgbClr val="F6F6F6"/>
                </a:highlight>
                <a:latin typeface="Consolas"/>
                <a:ea typeface="Consolas"/>
                <a:cs typeface="Consolas"/>
                <a:sym typeface="Consolas"/>
              </a:rPr>
              <a:t>urllib.request.urlretrieve</a:t>
            </a:r>
            <a:r>
              <a:rPr b="0" i="0" lang="zh-TW" sz="1800" u="none" cap="none" strike="noStrike">
                <a:solidFill>
                  <a:srgbClr val="000000"/>
                </a:solidFill>
                <a:latin typeface="Arial"/>
                <a:ea typeface="Arial"/>
                <a:cs typeface="Arial"/>
                <a:sym typeface="Arial"/>
              </a:rPr>
              <a:t> 來下載檔案</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因為使用方式很簡單，只要給網址跟要存的檔案名稱即可</a:t>
            </a:r>
            <a:endParaRPr b="0" i="0" sz="1800" u="none" cap="none" strike="noStrike">
              <a:solidFill>
                <a:srgbClr val="000000"/>
              </a:solidFill>
              <a:latin typeface="Arial"/>
              <a:ea typeface="Arial"/>
              <a:cs typeface="Arial"/>
              <a:sym typeface="Arial"/>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urlretrieve(url, file_name)</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但我這邊舉的範例都會是以 </a:t>
            </a:r>
            <a:r>
              <a:rPr b="0" i="0" lang="zh-TW" sz="1800" u="none" cap="none" strike="noStrike">
                <a:solidFill>
                  <a:srgbClr val="252830"/>
                </a:solidFill>
                <a:highlight>
                  <a:srgbClr val="F6F6F6"/>
                </a:highlight>
                <a:latin typeface="Consolas"/>
                <a:ea typeface="Consolas"/>
                <a:cs typeface="Consolas"/>
                <a:sym typeface="Consolas"/>
              </a:rPr>
              <a:t>requests</a:t>
            </a:r>
            <a:r>
              <a:rPr b="0" i="0" lang="zh-TW" sz="1800" u="none" cap="none" strike="noStrike">
                <a:solidFill>
                  <a:srgbClr val="000000"/>
                </a:solidFill>
                <a:latin typeface="Arial"/>
                <a:ea typeface="Arial"/>
                <a:cs typeface="Arial"/>
                <a:sym typeface="Arial"/>
              </a:rPr>
              <a:t> 為主，因為連</a:t>
            </a:r>
            <a:r>
              <a:rPr b="0" i="0" lang="zh-TW" sz="1800" u="sng" cap="none" strike="noStrike">
                <a:solidFill>
                  <a:schemeClr val="hlink"/>
                </a:solidFill>
                <a:latin typeface="Arial"/>
                <a:ea typeface="Arial"/>
                <a:cs typeface="Arial"/>
                <a:sym typeface="Arial"/>
                <a:hlinkClick r:id="rId3"/>
              </a:rPr>
              <a:t>官網</a:t>
            </a:r>
            <a:r>
              <a:rPr b="0" i="0" lang="zh-TW" sz="1800" u="none" cap="none" strike="noStrike">
                <a:solidFill>
                  <a:srgbClr val="000000"/>
                </a:solidFill>
                <a:latin typeface="Arial"/>
                <a:ea typeface="Arial"/>
                <a:cs typeface="Arial"/>
                <a:sym typeface="Arial"/>
              </a:rPr>
              <a:t>都是這麼建議的</a:t>
            </a:r>
            <a:endParaRPr b="0" i="0" sz="1800" u="none" cap="none" strike="noStrike">
              <a:solidFill>
                <a:srgbClr val="000000"/>
              </a:solidFill>
              <a:latin typeface="Arial"/>
              <a:ea typeface="Arial"/>
              <a:cs typeface="Arial"/>
              <a:sym typeface="Arial"/>
            </a:endParaRPr>
          </a:p>
        </p:txBody>
      </p:sp>
      <p:pic>
        <p:nvPicPr>
          <p:cNvPr id="1120" name="Google Shape;1120;p131"/>
          <p:cNvPicPr preferRelativeResize="0"/>
          <p:nvPr/>
        </p:nvPicPr>
        <p:blipFill rotWithShape="1">
          <a:blip r:embed="rId4">
            <a:alphaModFix/>
          </a:blip>
          <a:srcRect b="0" l="0" r="0" t="0"/>
          <a:stretch/>
        </p:blipFill>
        <p:spPr>
          <a:xfrm>
            <a:off x="311700" y="4096859"/>
            <a:ext cx="8422726" cy="4720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32"/>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基本反爬蟲 - 身份識別 User-Agent</a:t>
            </a:r>
            <a:endParaRPr b="0" i="0" sz="3600" u="none" cap="none" strike="noStrike">
              <a:solidFill>
                <a:srgbClr val="000000"/>
              </a:solidFill>
              <a:latin typeface="Helvetica Neue"/>
              <a:ea typeface="Helvetica Neue"/>
              <a:cs typeface="Helvetica Neue"/>
              <a:sym typeface="Helvetica Neue"/>
            </a:endParaRPr>
          </a:p>
        </p:txBody>
      </p:sp>
      <p:cxnSp>
        <p:nvCxnSpPr>
          <p:cNvPr id="1126" name="Google Shape;1126;p132"/>
          <p:cNvCxnSpPr/>
          <p:nvPr/>
        </p:nvCxnSpPr>
        <p:spPr>
          <a:xfrm>
            <a:off x="3054680" y="4195375"/>
            <a:ext cx="3041100" cy="9600"/>
          </a:xfrm>
          <a:prstGeom prst="straightConnector1">
            <a:avLst/>
          </a:prstGeom>
          <a:noFill/>
          <a:ln cap="flat" cmpd="sng" w="9525">
            <a:solidFill>
              <a:schemeClr val="dk2"/>
            </a:solidFill>
            <a:prstDash val="solid"/>
            <a:round/>
            <a:headEnd len="med" w="med" type="triangle"/>
            <a:tailEnd len="sm" w="sm" type="none"/>
          </a:ln>
        </p:spPr>
      </p:cxnSp>
      <p:cxnSp>
        <p:nvCxnSpPr>
          <p:cNvPr id="1127" name="Google Shape;1127;p132"/>
          <p:cNvCxnSpPr/>
          <p:nvPr/>
        </p:nvCxnSpPr>
        <p:spPr>
          <a:xfrm>
            <a:off x="3042100" y="4063225"/>
            <a:ext cx="3111300" cy="10500"/>
          </a:xfrm>
          <a:prstGeom prst="straightConnector1">
            <a:avLst/>
          </a:prstGeom>
          <a:noFill/>
          <a:ln cap="flat" cmpd="sng" w="9525">
            <a:solidFill>
              <a:schemeClr val="dk2"/>
            </a:solidFill>
            <a:prstDash val="solid"/>
            <a:round/>
            <a:headEnd len="sm" w="sm" type="none"/>
            <a:tailEnd len="med" w="med" type="triangle"/>
          </a:ln>
        </p:spPr>
      </p:cxnSp>
      <p:sp>
        <p:nvSpPr>
          <p:cNvPr id="1128" name="Google Shape;1128;p132"/>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當我們對網站送出請求時，其實會送出很多其他的資訊，包含身份識別</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透過程式送的話，一般來說不會包含身份識別</a:t>
            </a:r>
            <a:endParaRPr b="0" i="0" sz="1800" u="none" cap="none" strike="noStrike">
              <a:solidFill>
                <a:srgbClr val="000000"/>
              </a:solidFill>
              <a:latin typeface="Arial"/>
              <a:ea typeface="Arial"/>
              <a:cs typeface="Arial"/>
              <a:sym typeface="Arial"/>
            </a:endParaRPr>
          </a:p>
        </p:txBody>
      </p:sp>
      <p:grpSp>
        <p:nvGrpSpPr>
          <p:cNvPr id="1129" name="Google Shape;1129;p132"/>
          <p:cNvGrpSpPr/>
          <p:nvPr/>
        </p:nvGrpSpPr>
        <p:grpSpPr>
          <a:xfrm>
            <a:off x="1828337" y="3728025"/>
            <a:ext cx="1011875" cy="874175"/>
            <a:chOff x="1033375" y="2222350"/>
            <a:chExt cx="1011875" cy="874175"/>
          </a:xfrm>
        </p:grpSpPr>
        <p:pic>
          <p:nvPicPr>
            <p:cNvPr id="1130" name="Google Shape;1130;p132"/>
            <p:cNvPicPr preferRelativeResize="0"/>
            <p:nvPr/>
          </p:nvPicPr>
          <p:blipFill rotWithShape="1">
            <a:blip r:embed="rId3">
              <a:alphaModFix/>
            </a:blip>
            <a:srcRect b="0" l="0" r="0" t="0"/>
            <a:stretch/>
          </p:blipFill>
          <p:spPr>
            <a:xfrm>
              <a:off x="1302650" y="2222350"/>
              <a:ext cx="742600" cy="742600"/>
            </a:xfrm>
            <a:prstGeom prst="rect">
              <a:avLst/>
            </a:prstGeom>
            <a:noFill/>
            <a:ln>
              <a:noFill/>
            </a:ln>
          </p:spPr>
        </p:pic>
        <p:pic>
          <p:nvPicPr>
            <p:cNvPr id="1131" name="Google Shape;1131;p132"/>
            <p:cNvPicPr preferRelativeResize="0"/>
            <p:nvPr/>
          </p:nvPicPr>
          <p:blipFill rotWithShape="1">
            <a:blip r:embed="rId4">
              <a:alphaModFix/>
            </a:blip>
            <a:srcRect b="0" l="0" r="0" t="0"/>
            <a:stretch/>
          </p:blipFill>
          <p:spPr>
            <a:xfrm>
              <a:off x="1033375" y="2455875"/>
              <a:ext cx="640650" cy="640650"/>
            </a:xfrm>
            <a:prstGeom prst="rect">
              <a:avLst/>
            </a:prstGeom>
            <a:noFill/>
            <a:ln>
              <a:noFill/>
            </a:ln>
          </p:spPr>
        </p:pic>
      </p:grpSp>
      <p:pic>
        <p:nvPicPr>
          <p:cNvPr id="1132" name="Google Shape;1132;p132"/>
          <p:cNvPicPr preferRelativeResize="0"/>
          <p:nvPr/>
        </p:nvPicPr>
        <p:blipFill rotWithShape="1">
          <a:blip r:embed="rId5">
            <a:alphaModFix/>
          </a:blip>
          <a:srcRect b="0" l="0" r="0" t="0"/>
          <a:stretch/>
        </p:blipFill>
        <p:spPr>
          <a:xfrm>
            <a:off x="4335338" y="3728025"/>
            <a:ext cx="742600" cy="742600"/>
          </a:xfrm>
          <a:prstGeom prst="rect">
            <a:avLst/>
          </a:prstGeom>
          <a:noFill/>
          <a:ln>
            <a:noFill/>
          </a:ln>
        </p:spPr>
      </p:pic>
      <p:grpSp>
        <p:nvGrpSpPr>
          <p:cNvPr id="1133" name="Google Shape;1133;p132"/>
          <p:cNvGrpSpPr/>
          <p:nvPr/>
        </p:nvGrpSpPr>
        <p:grpSpPr>
          <a:xfrm>
            <a:off x="6339288" y="3728025"/>
            <a:ext cx="976375" cy="874175"/>
            <a:chOff x="5849125" y="2222350"/>
            <a:chExt cx="976375" cy="874175"/>
          </a:xfrm>
        </p:grpSpPr>
        <p:pic>
          <p:nvPicPr>
            <p:cNvPr id="1134" name="Google Shape;1134;p132"/>
            <p:cNvPicPr preferRelativeResize="0"/>
            <p:nvPr/>
          </p:nvPicPr>
          <p:blipFill rotWithShape="1">
            <a:blip r:embed="rId3">
              <a:alphaModFix/>
            </a:blip>
            <a:srcRect b="0" l="0" r="0" t="0"/>
            <a:stretch/>
          </p:blipFill>
          <p:spPr>
            <a:xfrm>
              <a:off x="6082900" y="2222350"/>
              <a:ext cx="742600" cy="742600"/>
            </a:xfrm>
            <a:prstGeom prst="rect">
              <a:avLst/>
            </a:prstGeom>
            <a:noFill/>
            <a:ln>
              <a:noFill/>
            </a:ln>
          </p:spPr>
        </p:pic>
        <p:pic>
          <p:nvPicPr>
            <p:cNvPr id="1135" name="Google Shape;1135;p132"/>
            <p:cNvPicPr preferRelativeResize="0"/>
            <p:nvPr/>
          </p:nvPicPr>
          <p:blipFill rotWithShape="1">
            <a:blip r:embed="rId6">
              <a:alphaModFix/>
            </a:blip>
            <a:srcRect b="0" l="0" r="0" t="0"/>
            <a:stretch/>
          </p:blipFill>
          <p:spPr>
            <a:xfrm>
              <a:off x="5849125" y="2455875"/>
              <a:ext cx="640650" cy="640650"/>
            </a:xfrm>
            <a:prstGeom prst="rect">
              <a:avLst/>
            </a:prstGeom>
            <a:noFill/>
            <a:ln>
              <a:noFill/>
            </a:ln>
          </p:spPr>
        </p:pic>
      </p:grpSp>
      <p:cxnSp>
        <p:nvCxnSpPr>
          <p:cNvPr id="1136" name="Google Shape;1136;p132"/>
          <p:cNvCxnSpPr>
            <a:stCxn id="1137" idx="0"/>
            <a:endCxn id="1138" idx="2"/>
          </p:cNvCxnSpPr>
          <p:nvPr/>
        </p:nvCxnSpPr>
        <p:spPr>
          <a:xfrm flipH="1" rot="10800000">
            <a:off x="3750025" y="3405175"/>
            <a:ext cx="956700" cy="196500"/>
          </a:xfrm>
          <a:prstGeom prst="straightConnector1">
            <a:avLst/>
          </a:prstGeom>
          <a:noFill/>
          <a:ln cap="flat" cmpd="sng" w="19050">
            <a:solidFill>
              <a:schemeClr val="dk2"/>
            </a:solidFill>
            <a:prstDash val="dot"/>
            <a:round/>
            <a:headEnd len="sm" w="sm" type="none"/>
            <a:tailEnd len="sm" w="sm" type="none"/>
          </a:ln>
        </p:spPr>
      </p:cxnSp>
      <p:cxnSp>
        <p:nvCxnSpPr>
          <p:cNvPr id="1139" name="Google Shape;1139;p132"/>
          <p:cNvCxnSpPr>
            <a:stCxn id="1140" idx="0"/>
            <a:endCxn id="1138" idx="2"/>
          </p:cNvCxnSpPr>
          <p:nvPr/>
        </p:nvCxnSpPr>
        <p:spPr>
          <a:xfrm rot="10800000">
            <a:off x="4706725" y="3405175"/>
            <a:ext cx="872100" cy="196500"/>
          </a:xfrm>
          <a:prstGeom prst="straightConnector1">
            <a:avLst/>
          </a:prstGeom>
          <a:noFill/>
          <a:ln cap="flat" cmpd="sng" w="19050">
            <a:solidFill>
              <a:schemeClr val="dk2"/>
            </a:solidFill>
            <a:prstDash val="dot"/>
            <a:round/>
            <a:headEnd len="sm" w="sm" type="none"/>
            <a:tailEnd len="sm" w="sm" type="none"/>
          </a:ln>
        </p:spPr>
      </p:cxnSp>
      <p:sp>
        <p:nvSpPr>
          <p:cNvPr id="1141" name="Google Shape;1141;p132"/>
          <p:cNvSpPr/>
          <p:nvPr/>
        </p:nvSpPr>
        <p:spPr>
          <a:xfrm>
            <a:off x="7548425" y="3779775"/>
            <a:ext cx="1014900" cy="604800"/>
          </a:xfrm>
          <a:prstGeom prst="wedgeRoundRectCallout">
            <a:avLst>
              <a:gd fmla="val -64381" name="adj1"/>
              <a:gd fmla="val -2126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沒有身份</a:t>
            </a:r>
            <a:br>
              <a:rPr b="0" i="0" lang="zh-TW" sz="1400" u="none" cap="none" strike="noStrike">
                <a:solidFill>
                  <a:srgbClr val="000000"/>
                </a:solidFill>
                <a:latin typeface="Arial"/>
                <a:ea typeface="Arial"/>
                <a:cs typeface="Arial"/>
                <a:sym typeface="Arial"/>
              </a:rPr>
            </a:br>
            <a:r>
              <a:rPr b="0" i="0" lang="zh-TW" sz="1400" u="none" cap="none" strike="noStrike">
                <a:solidFill>
                  <a:srgbClr val="000000"/>
                </a:solidFill>
                <a:latin typeface="Arial"/>
                <a:ea typeface="Arial"/>
                <a:cs typeface="Arial"/>
                <a:sym typeface="Arial"/>
              </a:rPr>
              <a:t>拒絕回傳</a:t>
            </a:r>
            <a:endParaRPr b="0" i="0" sz="1400" u="none" cap="none" strike="noStrike">
              <a:solidFill>
                <a:srgbClr val="000000"/>
              </a:solidFill>
              <a:latin typeface="Arial"/>
              <a:ea typeface="Arial"/>
              <a:cs typeface="Arial"/>
              <a:sym typeface="Arial"/>
            </a:endParaRPr>
          </a:p>
        </p:txBody>
      </p:sp>
      <p:sp>
        <p:nvSpPr>
          <p:cNvPr id="1142" name="Google Shape;1142;p132"/>
          <p:cNvSpPr/>
          <p:nvPr/>
        </p:nvSpPr>
        <p:spPr>
          <a:xfrm>
            <a:off x="5432875" y="4326625"/>
            <a:ext cx="291900" cy="312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32"/>
          <p:cNvSpPr/>
          <p:nvPr/>
        </p:nvSpPr>
        <p:spPr>
          <a:xfrm>
            <a:off x="3604075" y="4326625"/>
            <a:ext cx="291900" cy="312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32"/>
          <p:cNvSpPr txBox="1"/>
          <p:nvPr/>
        </p:nvSpPr>
        <p:spPr>
          <a:xfrm>
            <a:off x="3270475" y="3601675"/>
            <a:ext cx="959100" cy="4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請求查看 html</a:t>
            </a:r>
            <a:endParaRPr b="0" i="0" sz="1400" u="none" cap="none" strike="noStrike">
              <a:solidFill>
                <a:srgbClr val="000000"/>
              </a:solidFill>
              <a:latin typeface="Arial"/>
              <a:ea typeface="Arial"/>
              <a:cs typeface="Arial"/>
              <a:sym typeface="Arial"/>
            </a:endParaRPr>
          </a:p>
        </p:txBody>
      </p:sp>
      <p:sp>
        <p:nvSpPr>
          <p:cNvPr id="1140" name="Google Shape;1140;p132"/>
          <p:cNvSpPr txBox="1"/>
          <p:nvPr/>
        </p:nvSpPr>
        <p:spPr>
          <a:xfrm>
            <a:off x="5099275" y="3601675"/>
            <a:ext cx="959100" cy="4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請求查看 html</a:t>
            </a:r>
            <a:endParaRPr b="0" i="0" sz="1400" u="none" cap="none" strike="noStrike">
              <a:solidFill>
                <a:srgbClr val="000000"/>
              </a:solidFill>
              <a:latin typeface="Arial"/>
              <a:ea typeface="Arial"/>
              <a:cs typeface="Arial"/>
              <a:sym typeface="Arial"/>
            </a:endParaRPr>
          </a:p>
        </p:txBody>
      </p:sp>
      <p:pic>
        <p:nvPicPr>
          <p:cNvPr id="1138" name="Google Shape;1138;p132"/>
          <p:cNvPicPr preferRelativeResize="0"/>
          <p:nvPr/>
        </p:nvPicPr>
        <p:blipFill rotWithShape="1">
          <a:blip r:embed="rId7">
            <a:alphaModFix/>
          </a:blip>
          <a:srcRect b="0" l="0" r="0" t="0"/>
          <a:stretch/>
        </p:blipFill>
        <p:spPr>
          <a:xfrm>
            <a:off x="2874925" y="1889275"/>
            <a:ext cx="3663425" cy="151590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33"/>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查詢自己的身份</a:t>
            </a:r>
            <a:endParaRPr b="0" i="0" sz="3600" u="none" cap="none" strike="noStrike">
              <a:solidFill>
                <a:srgbClr val="000000"/>
              </a:solidFill>
              <a:latin typeface="Helvetica Neue"/>
              <a:ea typeface="Helvetica Neue"/>
              <a:cs typeface="Helvetica Neue"/>
              <a:sym typeface="Helvetica Neue"/>
            </a:endParaRPr>
          </a:p>
        </p:txBody>
      </p:sp>
      <p:sp>
        <p:nvSpPr>
          <p:cNvPr id="1149" name="Google Shape;1149;p133"/>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User-Agent 是一段描述瀏覽器使用的系統，平台，版本等資訊的字串</a:t>
            </a:r>
            <a:endParaRPr b="0" i="0" sz="1800" u="none" cap="none" strike="noStrike">
              <a:solidFill>
                <a:srgbClr val="000000"/>
              </a:solidFill>
              <a:latin typeface="Arial"/>
              <a:ea typeface="Arial"/>
              <a:cs typeface="Arial"/>
              <a:sym typeface="Arial"/>
            </a:endParaRPr>
          </a:p>
        </p:txBody>
      </p:sp>
      <p:grpSp>
        <p:nvGrpSpPr>
          <p:cNvPr id="1150" name="Google Shape;1150;p133"/>
          <p:cNvGrpSpPr/>
          <p:nvPr/>
        </p:nvGrpSpPr>
        <p:grpSpPr>
          <a:xfrm>
            <a:off x="311696" y="2356011"/>
            <a:ext cx="3684906" cy="1466521"/>
            <a:chOff x="311697" y="1974000"/>
            <a:chExt cx="4563351" cy="2065522"/>
          </a:xfrm>
        </p:grpSpPr>
        <p:pic>
          <p:nvPicPr>
            <p:cNvPr id="1151" name="Google Shape;1151;p133"/>
            <p:cNvPicPr preferRelativeResize="0"/>
            <p:nvPr/>
          </p:nvPicPr>
          <p:blipFill rotWithShape="1">
            <a:blip r:embed="rId3">
              <a:alphaModFix/>
            </a:blip>
            <a:srcRect b="0" l="0" r="0" t="0"/>
            <a:stretch/>
          </p:blipFill>
          <p:spPr>
            <a:xfrm>
              <a:off x="311697" y="2043497"/>
              <a:ext cx="4563351" cy="1996025"/>
            </a:xfrm>
            <a:prstGeom prst="rect">
              <a:avLst/>
            </a:prstGeom>
            <a:noFill/>
            <a:ln cap="flat" cmpd="sng" w="9525">
              <a:solidFill>
                <a:schemeClr val="dk2"/>
              </a:solidFill>
              <a:prstDash val="solid"/>
              <a:round/>
              <a:headEnd len="sm" w="sm" type="none"/>
              <a:tailEnd len="sm" w="sm" type="none"/>
            </a:ln>
          </p:spPr>
        </p:pic>
        <p:sp>
          <p:nvSpPr>
            <p:cNvPr id="1152" name="Google Shape;1152;p133"/>
            <p:cNvSpPr/>
            <p:nvPr/>
          </p:nvSpPr>
          <p:spPr>
            <a:xfrm>
              <a:off x="2453600" y="1974000"/>
              <a:ext cx="563100" cy="382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3" name="Google Shape;1153;p133"/>
          <p:cNvPicPr preferRelativeResize="0"/>
          <p:nvPr/>
        </p:nvPicPr>
        <p:blipFill rotWithShape="1">
          <a:blip r:embed="rId4">
            <a:alphaModFix/>
          </a:blip>
          <a:srcRect b="0" l="0" r="0" t="0"/>
          <a:stretch/>
        </p:blipFill>
        <p:spPr>
          <a:xfrm>
            <a:off x="4697600" y="2356013"/>
            <a:ext cx="3425551" cy="1466525"/>
          </a:xfrm>
          <a:prstGeom prst="rect">
            <a:avLst/>
          </a:prstGeom>
          <a:noFill/>
          <a:ln cap="flat" cmpd="sng" w="9525">
            <a:solidFill>
              <a:schemeClr val="dk2"/>
            </a:solidFill>
            <a:prstDash val="solid"/>
            <a:round/>
            <a:headEnd len="sm" w="sm" type="none"/>
            <a:tailEnd len="sm" w="sm" type="none"/>
          </a:ln>
        </p:spPr>
      </p:pic>
      <p:cxnSp>
        <p:nvCxnSpPr>
          <p:cNvPr id="1154" name="Google Shape;1154;p133"/>
          <p:cNvCxnSpPr>
            <a:stCxn id="1152" idx="0"/>
            <a:endCxn id="1153" idx="0"/>
          </p:cNvCxnSpPr>
          <p:nvPr/>
        </p:nvCxnSpPr>
        <p:spPr>
          <a:xfrm flipH="1" rot="-5400000">
            <a:off x="4339234" y="285411"/>
            <a:ext cx="600" cy="4141800"/>
          </a:xfrm>
          <a:prstGeom prst="bentConnector3">
            <a:avLst>
              <a:gd fmla="val -38185122"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34"/>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查詢自己的身份</a:t>
            </a:r>
            <a:endParaRPr b="0" i="0" sz="3600" u="none" cap="none" strike="noStrike">
              <a:solidFill>
                <a:srgbClr val="000000"/>
              </a:solidFill>
              <a:latin typeface="Helvetica Neue"/>
              <a:ea typeface="Helvetica Neue"/>
              <a:cs typeface="Helvetica Neue"/>
              <a:sym typeface="Helvetica Neue"/>
            </a:endParaRPr>
          </a:p>
        </p:txBody>
      </p:sp>
      <p:sp>
        <p:nvSpPr>
          <p:cNvPr id="1160" name="Google Shape;1160;p134"/>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User-Agent 是一段描述瀏覽器使用的系統，平台，版本等資訊的字串</a:t>
            </a:r>
            <a:endParaRPr b="0" i="0" sz="1800" u="none" cap="none" strike="noStrike">
              <a:solidFill>
                <a:srgbClr val="000000"/>
              </a:solidFill>
              <a:latin typeface="Arial"/>
              <a:ea typeface="Arial"/>
              <a:cs typeface="Arial"/>
              <a:sym typeface="Arial"/>
            </a:endParaRPr>
          </a:p>
        </p:txBody>
      </p:sp>
      <p:pic>
        <p:nvPicPr>
          <p:cNvPr id="1161" name="Google Shape;1161;p134"/>
          <p:cNvPicPr preferRelativeResize="0"/>
          <p:nvPr/>
        </p:nvPicPr>
        <p:blipFill rotWithShape="1">
          <a:blip r:embed="rId3">
            <a:alphaModFix/>
          </a:blip>
          <a:srcRect b="0" l="0" r="0" t="0"/>
          <a:stretch/>
        </p:blipFill>
        <p:spPr>
          <a:xfrm>
            <a:off x="311700" y="2356013"/>
            <a:ext cx="3425551" cy="1466525"/>
          </a:xfrm>
          <a:prstGeom prst="rect">
            <a:avLst/>
          </a:prstGeom>
          <a:noFill/>
          <a:ln cap="flat" cmpd="sng" w="9525">
            <a:solidFill>
              <a:schemeClr val="dk2"/>
            </a:solidFill>
            <a:prstDash val="solid"/>
            <a:round/>
            <a:headEnd len="sm" w="sm" type="none"/>
            <a:tailEnd len="sm" w="sm" type="none"/>
          </a:ln>
        </p:spPr>
      </p:pic>
      <p:pic>
        <p:nvPicPr>
          <p:cNvPr id="1162" name="Google Shape;1162;p134"/>
          <p:cNvPicPr preferRelativeResize="0"/>
          <p:nvPr/>
        </p:nvPicPr>
        <p:blipFill rotWithShape="1">
          <a:blip r:embed="rId4">
            <a:alphaModFix/>
          </a:blip>
          <a:srcRect b="0" l="0" r="0" t="0"/>
          <a:stretch/>
        </p:blipFill>
        <p:spPr>
          <a:xfrm>
            <a:off x="4819880" y="2356007"/>
            <a:ext cx="3279970" cy="1466525"/>
          </a:xfrm>
          <a:prstGeom prst="rect">
            <a:avLst/>
          </a:prstGeom>
          <a:noFill/>
          <a:ln cap="flat" cmpd="sng" w="9525">
            <a:solidFill>
              <a:schemeClr val="dk2"/>
            </a:solidFill>
            <a:prstDash val="solid"/>
            <a:round/>
            <a:headEnd len="sm" w="sm" type="none"/>
            <a:tailEnd len="sm" w="sm" type="none"/>
          </a:ln>
        </p:spPr>
      </p:pic>
      <p:cxnSp>
        <p:nvCxnSpPr>
          <p:cNvPr id="1163" name="Google Shape;1163;p134"/>
          <p:cNvCxnSpPr>
            <a:stCxn id="1161" idx="0"/>
            <a:endCxn id="1162" idx="0"/>
          </p:cNvCxnSpPr>
          <p:nvPr/>
        </p:nvCxnSpPr>
        <p:spPr>
          <a:xfrm flipH="1" rot="-5400000">
            <a:off x="4241925" y="138563"/>
            <a:ext cx="600" cy="4435500"/>
          </a:xfrm>
          <a:prstGeom prst="bentConnector3">
            <a:avLst>
              <a:gd fmla="val -39688430" name="adj1"/>
            </a:avLst>
          </a:prstGeom>
          <a:noFill/>
          <a:ln cap="flat" cmpd="sng" w="9525">
            <a:solidFill>
              <a:schemeClr val="dk2"/>
            </a:solidFill>
            <a:prstDash val="solid"/>
            <a:round/>
            <a:headEnd len="sm" w="sm" type="none"/>
            <a:tailEnd len="med" w="med" type="triangle"/>
          </a:ln>
        </p:spPr>
      </p:cxnSp>
      <p:sp>
        <p:nvSpPr>
          <p:cNvPr id="1164" name="Google Shape;1164;p134"/>
          <p:cNvSpPr txBox="1"/>
          <p:nvPr/>
        </p:nvSpPr>
        <p:spPr>
          <a:xfrm>
            <a:off x="2001800" y="4323325"/>
            <a:ext cx="4435500" cy="3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重新整理網頁，觀察瀏覽器送出的請求</a:t>
            </a:r>
            <a:endParaRPr b="0" i="0" sz="1400" u="none" cap="none" strike="noStrike">
              <a:solidFill>
                <a:srgbClr val="FF0000"/>
              </a:solidFill>
              <a:latin typeface="Arial"/>
              <a:ea typeface="Arial"/>
              <a:cs typeface="Arial"/>
              <a:sym typeface="Arial"/>
            </a:endParaRPr>
          </a:p>
        </p:txBody>
      </p:sp>
      <p:sp>
        <p:nvSpPr>
          <p:cNvPr id="1165" name="Google Shape;1165;p134"/>
          <p:cNvSpPr/>
          <p:nvPr/>
        </p:nvSpPr>
        <p:spPr>
          <a:xfrm>
            <a:off x="4636100" y="3371075"/>
            <a:ext cx="3690900" cy="66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66" name="Google Shape;1166;p134"/>
          <p:cNvCxnSpPr>
            <a:stCxn id="1165" idx="1"/>
            <a:endCxn id="1164" idx="0"/>
          </p:cNvCxnSpPr>
          <p:nvPr/>
        </p:nvCxnSpPr>
        <p:spPr>
          <a:xfrm flipH="1">
            <a:off x="4219700" y="3704675"/>
            <a:ext cx="416400" cy="618600"/>
          </a:xfrm>
          <a:prstGeom prst="bentConnector2">
            <a:avLst/>
          </a:prstGeom>
          <a:noFill/>
          <a:ln cap="flat" cmpd="sng" w="9525">
            <a:solidFill>
              <a:srgbClr val="FF0000"/>
            </a:solidFill>
            <a:prstDash val="solid"/>
            <a:round/>
            <a:headEnd len="sm" w="sm" type="none"/>
            <a:tailEnd len="med" w="med" type="stealth"/>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35"/>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查詢自己的身份</a:t>
            </a:r>
            <a:endParaRPr b="0" i="0" sz="3600" u="none" cap="none" strike="noStrike">
              <a:solidFill>
                <a:srgbClr val="000000"/>
              </a:solidFill>
              <a:latin typeface="Helvetica Neue"/>
              <a:ea typeface="Helvetica Neue"/>
              <a:cs typeface="Helvetica Neue"/>
              <a:sym typeface="Helvetica Neue"/>
            </a:endParaRPr>
          </a:p>
        </p:txBody>
      </p:sp>
      <p:sp>
        <p:nvSpPr>
          <p:cNvPr id="1172" name="Google Shape;1172;p135"/>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User-Agent 是一段描述瀏覽器使用的系統，平台，版本等資訊的字串</a:t>
            </a:r>
            <a:endParaRPr b="0" i="0" sz="1800" u="none" cap="none" strike="noStrike">
              <a:solidFill>
                <a:srgbClr val="000000"/>
              </a:solidFill>
              <a:latin typeface="Arial"/>
              <a:ea typeface="Arial"/>
              <a:cs typeface="Arial"/>
              <a:sym typeface="Arial"/>
            </a:endParaRPr>
          </a:p>
        </p:txBody>
      </p:sp>
      <p:grpSp>
        <p:nvGrpSpPr>
          <p:cNvPr id="1173" name="Google Shape;1173;p135"/>
          <p:cNvGrpSpPr/>
          <p:nvPr/>
        </p:nvGrpSpPr>
        <p:grpSpPr>
          <a:xfrm>
            <a:off x="2153125" y="1895437"/>
            <a:ext cx="4858550" cy="2387675"/>
            <a:chOff x="2153125" y="1895437"/>
            <a:chExt cx="4858550" cy="2387675"/>
          </a:xfrm>
        </p:grpSpPr>
        <p:pic>
          <p:nvPicPr>
            <p:cNvPr id="1174" name="Google Shape;1174;p135"/>
            <p:cNvPicPr preferRelativeResize="0"/>
            <p:nvPr/>
          </p:nvPicPr>
          <p:blipFill rotWithShape="1">
            <a:blip r:embed="rId3">
              <a:alphaModFix/>
            </a:blip>
            <a:srcRect b="0" l="0" r="0" t="0"/>
            <a:stretch/>
          </p:blipFill>
          <p:spPr>
            <a:xfrm>
              <a:off x="2153125" y="1895437"/>
              <a:ext cx="4837775" cy="2387675"/>
            </a:xfrm>
            <a:prstGeom prst="rect">
              <a:avLst/>
            </a:prstGeom>
            <a:noFill/>
            <a:ln cap="flat" cmpd="sng" w="9525">
              <a:solidFill>
                <a:schemeClr val="dk2"/>
              </a:solidFill>
              <a:prstDash val="solid"/>
              <a:round/>
              <a:headEnd len="sm" w="sm" type="none"/>
              <a:tailEnd len="sm" w="sm" type="none"/>
            </a:ln>
          </p:spPr>
        </p:pic>
        <p:sp>
          <p:nvSpPr>
            <p:cNvPr id="1175" name="Google Shape;1175;p135"/>
            <p:cNvSpPr/>
            <p:nvPr/>
          </p:nvSpPr>
          <p:spPr>
            <a:xfrm>
              <a:off x="3878475" y="3398875"/>
              <a:ext cx="3133200" cy="222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6" name="Google Shape;1176;p135"/>
          <p:cNvSpPr/>
          <p:nvPr/>
        </p:nvSpPr>
        <p:spPr>
          <a:xfrm>
            <a:off x="3857625" y="1841900"/>
            <a:ext cx="507300" cy="305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35"/>
          <p:cNvSpPr/>
          <p:nvPr/>
        </p:nvSpPr>
        <p:spPr>
          <a:xfrm>
            <a:off x="3857625" y="2460600"/>
            <a:ext cx="924300" cy="173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35"/>
          <p:cNvSpPr/>
          <p:nvPr/>
        </p:nvSpPr>
        <p:spPr>
          <a:xfrm>
            <a:off x="3857625" y="3843725"/>
            <a:ext cx="3133200" cy="39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136"/>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程式 - 偽裝身份送出請求</a:t>
            </a:r>
            <a:endParaRPr b="0" i="0" sz="3600" u="none" cap="none" strike="noStrike">
              <a:solidFill>
                <a:srgbClr val="000000"/>
              </a:solidFill>
              <a:latin typeface="Helvetica Neue"/>
              <a:ea typeface="Helvetica Neue"/>
              <a:cs typeface="Helvetica Neue"/>
              <a:sym typeface="Helvetica Neue"/>
            </a:endParaRPr>
          </a:p>
        </p:txBody>
      </p:sp>
      <p:sp>
        <p:nvSpPr>
          <p:cNvPr id="1184" name="Google Shape;1184;p136"/>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為了反反爬蟲，我們需要額外在送出請求時加上身份識別，</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透過 </a:t>
            </a:r>
            <a:r>
              <a:rPr b="0" i="0" lang="zh-TW" sz="1800" u="none" cap="none" strike="noStrike">
                <a:solidFill>
                  <a:srgbClr val="252830"/>
                </a:solidFill>
                <a:highlight>
                  <a:srgbClr val="F6F6F6"/>
                </a:highlight>
                <a:latin typeface="Consolas"/>
                <a:ea typeface="Consolas"/>
                <a:cs typeface="Consolas"/>
                <a:sym typeface="Consolas"/>
              </a:rPr>
              <a:t>requests</a:t>
            </a:r>
            <a:r>
              <a:rPr b="0" i="0" lang="zh-TW" sz="1800" u="none" cap="none" strike="noStrike">
                <a:solidFill>
                  <a:srgbClr val="000000"/>
                </a:solidFill>
                <a:latin typeface="Arial"/>
                <a:ea typeface="Arial"/>
                <a:cs typeface="Arial"/>
                <a:sym typeface="Arial"/>
              </a:rPr>
              <a:t> 的實作如下</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100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headers = {'User-Agent': my_user_agent}</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rPr b="0" i="0" lang="zh-TW" sz="1800" u="none" cap="none" strike="noStrike">
                <a:solidFill>
                  <a:srgbClr val="252830"/>
                </a:solidFill>
                <a:highlight>
                  <a:srgbClr val="F6F6F6"/>
                </a:highlight>
                <a:latin typeface="Consolas"/>
                <a:ea typeface="Consolas"/>
                <a:cs typeface="Consolas"/>
                <a:sym typeface="Consolas"/>
              </a:rPr>
              <a:t>resp = requests.get(url, headers=headers)</a:t>
            </a:r>
            <a:endParaRPr b="0" i="0" sz="1800" u="none" cap="none" strike="noStrike">
              <a:solidFill>
                <a:srgbClr val="252830"/>
              </a:solidFill>
              <a:highlight>
                <a:srgbClr val="F6F6F6"/>
              </a:highlight>
              <a:latin typeface="Consolas"/>
              <a:ea typeface="Consolas"/>
              <a:cs typeface="Consolas"/>
              <a:sym typeface="Consolas"/>
            </a:endParaRPr>
          </a:p>
          <a:p>
            <a:pPr indent="0" lvl="0" marL="177800" marR="177800" rtl="0" algn="l">
              <a:lnSpc>
                <a:spcPct val="100000"/>
              </a:lnSpc>
              <a:spcBef>
                <a:spcPts val="0"/>
              </a:spcBef>
              <a:spcAft>
                <a:spcPts val="0"/>
              </a:spcAft>
              <a:buClr>
                <a:srgbClr val="000000"/>
              </a:buClr>
              <a:buSzPts val="1800"/>
              <a:buFont typeface="Arial"/>
              <a:buNone/>
            </a:pPr>
            <a:r>
              <a:t/>
            </a:r>
            <a:endParaRPr b="0" i="0" sz="1800" u="none" cap="none" strike="noStrike">
              <a:solidFill>
                <a:srgbClr val="252830"/>
              </a:solidFill>
              <a:highlight>
                <a:srgbClr val="F6F6F6"/>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Arial"/>
                <a:ea typeface="Arial"/>
                <a:cs typeface="Arial"/>
                <a:sym typeface="Arial"/>
              </a:rPr>
              <a:t>另外，Python 也有 </a:t>
            </a:r>
            <a:r>
              <a:rPr b="0" i="0" lang="zh-TW" sz="1800" u="none" cap="none" strike="noStrike">
                <a:solidFill>
                  <a:srgbClr val="252830"/>
                </a:solidFill>
                <a:highlight>
                  <a:srgbClr val="F6F6F6"/>
                </a:highlight>
                <a:latin typeface="Consolas"/>
                <a:ea typeface="Consolas"/>
                <a:cs typeface="Consolas"/>
                <a:sym typeface="Consolas"/>
              </a:rPr>
              <a:t>fake-useragent</a:t>
            </a:r>
            <a:r>
              <a:rPr b="0" i="0" lang="zh-TW" sz="1800" u="none" cap="none" strike="noStrike">
                <a:solidFill>
                  <a:srgbClr val="000000"/>
                </a:solidFill>
                <a:latin typeface="Arial"/>
                <a:ea typeface="Arial"/>
                <a:cs typeface="Arial"/>
                <a:sym typeface="Arial"/>
              </a:rPr>
              <a:t> 可以隨機產生各種身份</a:t>
            </a:r>
            <a:br>
              <a:rPr b="0" i="0" lang="zh-TW" sz="1800" u="none" cap="none" strike="noStrike">
                <a:solidFill>
                  <a:srgbClr val="000000"/>
                </a:solidFill>
                <a:latin typeface="Arial"/>
                <a:ea typeface="Arial"/>
                <a:cs typeface="Arial"/>
                <a:sym typeface="Arial"/>
              </a:rPr>
            </a:br>
            <a:r>
              <a:rPr b="0" i="0" lang="zh-TW" sz="1800" u="none" cap="none" strike="noStrike">
                <a:solidFill>
                  <a:srgbClr val="000000"/>
                </a:solidFill>
                <a:latin typeface="Arial"/>
                <a:ea typeface="Arial"/>
                <a:cs typeface="Arial"/>
                <a:sym typeface="Arial"/>
              </a:rPr>
              <a:t>其實並不用每次都去觀察瀏覽器實際 User Agent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37"/>
          <p:cNvSpPr txBox="1"/>
          <p:nvPr>
            <p:ph type="title"/>
          </p:nvPr>
        </p:nvSpPr>
        <p:spPr>
          <a:xfrm>
            <a:off x="265500" y="1233175"/>
            <a:ext cx="4045200" cy="14823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a:t>
            </a:r>
            <a:endParaRPr b="0" i="0" sz="3600" u="none" cap="none" strike="noStrike">
              <a:solidFill>
                <a:srgbClr val="000000"/>
              </a:solidFill>
              <a:latin typeface="Helvetica Neue"/>
              <a:ea typeface="Helvetica Neue"/>
              <a:cs typeface="Helvetica Neue"/>
              <a:sym typeface="Helvetica Neue"/>
            </a:endParaRPr>
          </a:p>
        </p:txBody>
      </p:sp>
      <p:sp>
        <p:nvSpPr>
          <p:cNvPr id="1190" name="Google Shape;1190;p137"/>
          <p:cNvSpPr txBox="1"/>
          <p:nvPr>
            <p:ph idx="2" type="body"/>
          </p:nvPr>
        </p:nvSpPr>
        <p:spPr>
          <a:xfrm>
            <a:off x="4939500" y="724075"/>
            <a:ext cx="3837000" cy="3695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Helvetica Neue"/>
                <a:ea typeface="Helvetica Neue"/>
                <a:cs typeface="Helvetica Neue"/>
                <a:sym typeface="Helvetica Neue"/>
              </a:rPr>
              <a:t>Website: </a:t>
            </a:r>
            <a:r>
              <a:rPr b="0" i="0" lang="zh-TW" sz="1800" u="sng" cap="none" strike="noStrike">
                <a:solidFill>
                  <a:schemeClr val="hlink"/>
                </a:solidFill>
                <a:latin typeface="Helvetica Neue"/>
                <a:ea typeface="Helvetica Neue"/>
                <a:cs typeface="Helvetica Neue"/>
                <a:sym typeface="Helvetica Neue"/>
                <a:hlinkClick r:id="rId3"/>
              </a:rPr>
              <a:t>http://exam.lib.ntu.edu.tw/graduate</a:t>
            </a:r>
            <a:r>
              <a:rPr b="0" i="0" lang="zh-TW" sz="1800" u="none" cap="none" strike="noStrike">
                <a:solidFill>
                  <a:srgbClr val="56BADC"/>
                </a:solidFill>
                <a:latin typeface="Helvetica Neue"/>
                <a:ea typeface="Helvetica Neue"/>
                <a:cs typeface="Helvetica Neue"/>
                <a:sym typeface="Helvetica Neue"/>
              </a:rPr>
              <a:t>  </a:t>
            </a:r>
            <a:endParaRPr b="0" i="0" sz="1800" u="none" cap="none" strike="noStrike">
              <a:solidFill>
                <a:srgbClr val="56BADC"/>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rPr b="0" i="0" lang="zh-TW" sz="1800" u="none" cap="none" strike="noStrike">
                <a:solidFill>
                  <a:srgbClr val="000000"/>
                </a:solidFill>
                <a:latin typeface="Helvetica Neue"/>
                <a:ea typeface="Helvetica Neue"/>
                <a:cs typeface="Helvetica Neue"/>
                <a:sym typeface="Helvetica Neue"/>
              </a:rPr>
              <a:t>請觀察並透過爬蟲程式下載</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附上 User-Agent</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Helvetica Neue"/>
              <a:buChar char="●"/>
            </a:pPr>
            <a:r>
              <a:rPr b="0" i="0" lang="zh-TW" sz="1800" u="none" cap="none" strike="noStrike">
                <a:solidFill>
                  <a:srgbClr val="000000"/>
                </a:solidFill>
                <a:latin typeface="Helvetica Neue"/>
                <a:ea typeface="Helvetica Neue"/>
                <a:cs typeface="Helvetica Neue"/>
                <a:sym typeface="Helvetica Neue"/>
              </a:rPr>
              <a:t>第一個頁面所有 pdf 考古題</a:t>
            </a:r>
            <a:endParaRPr b="0" i="0" sz="1800" u="none" cap="none" strike="noStrike">
              <a:solidFill>
                <a:srgbClr val="000000"/>
              </a:solidFill>
              <a:latin typeface="Helvetica Neue"/>
              <a:ea typeface="Helvetica Neue"/>
              <a:cs typeface="Helvetica Neue"/>
              <a:sym typeface="Helvetica Neue"/>
            </a:endParaRPr>
          </a:p>
        </p:txBody>
      </p:sp>
      <p:sp>
        <p:nvSpPr>
          <p:cNvPr id="1191" name="Google Shape;1191;p137"/>
          <p:cNvSpPr txBox="1"/>
          <p:nvPr>
            <p:ph idx="1" type="subTitle"/>
          </p:nvPr>
        </p:nvSpPr>
        <p:spPr>
          <a:xfrm>
            <a:off x="265500" y="2803075"/>
            <a:ext cx="4045200" cy="1235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SzPts val="2100"/>
              <a:buFont typeface="Helvetica Neue"/>
              <a:buNone/>
            </a:pPr>
            <a:r>
              <a:t/>
            </a:r>
            <a:endParaRPr b="0" i="0" sz="2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138"/>
          <p:cNvSpPr txBox="1"/>
          <p:nvPr>
            <p:ph type="title"/>
          </p:nvPr>
        </p:nvSpPr>
        <p:spPr>
          <a:xfrm>
            <a:off x="387900" y="178344"/>
            <a:ext cx="8520600" cy="572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3600"/>
              <a:buFont typeface="Helvetica Neue"/>
              <a:buNone/>
            </a:pPr>
            <a:r>
              <a:rPr b="0" i="0" lang="zh-TW" sz="3600" u="none" cap="none" strike="noStrike">
                <a:solidFill>
                  <a:srgbClr val="000000"/>
                </a:solidFill>
                <a:latin typeface="Helvetica Neue"/>
                <a:ea typeface="Helvetica Neue"/>
                <a:cs typeface="Helvetica Neue"/>
                <a:sym typeface="Helvetica Neue"/>
              </a:rPr>
              <a:t>練習題解答</a:t>
            </a:r>
            <a:endParaRPr b="0" i="0" sz="3600" u="none" cap="none" strike="noStrike">
              <a:solidFill>
                <a:srgbClr val="000000"/>
              </a:solidFill>
              <a:latin typeface="Helvetica Neue"/>
              <a:ea typeface="Helvetica Neue"/>
              <a:cs typeface="Helvetica Neue"/>
              <a:sym typeface="Helvetica Neue"/>
            </a:endParaRPr>
          </a:p>
        </p:txBody>
      </p:sp>
      <p:sp>
        <p:nvSpPr>
          <p:cNvPr id="1197" name="Google Shape;1197;p138"/>
          <p:cNvSpPr txBox="1"/>
          <p:nvPr>
            <p:ph idx="1" type="body"/>
          </p:nvPr>
        </p:nvSpPr>
        <p:spPr>
          <a:xfrm>
            <a:off x="387900" y="975375"/>
            <a:ext cx="8520600" cy="3872100"/>
          </a:xfrm>
          <a:prstGeom prst="rect">
            <a:avLst/>
          </a:prstGeom>
          <a:noFill/>
          <a:ln>
            <a:noFill/>
          </a:ln>
        </p:spPr>
        <p:txBody>
          <a:bodyPr anchorCtr="0" anchor="t" bIns="32750" lIns="32750" spcFirstLastPara="1" rIns="32750" wrap="square" tIns="32750">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98" name="Google Shape;1198;p138" title="Python 爬蟲 Section2_7_file_ans.mp4">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